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2"/>
  </p:notesMasterIdLst>
  <p:handoutMasterIdLst>
    <p:handoutMasterId r:id="rId23"/>
  </p:handoutMasterIdLst>
  <p:sldIdLst>
    <p:sldId id="531" r:id="rId2"/>
    <p:sldId id="289" r:id="rId3"/>
    <p:sldId id="536" r:id="rId4"/>
    <p:sldId id="533" r:id="rId5"/>
    <p:sldId id="292" r:id="rId6"/>
    <p:sldId id="294" r:id="rId7"/>
    <p:sldId id="534" r:id="rId8"/>
    <p:sldId id="535" r:id="rId9"/>
    <p:sldId id="298" r:id="rId10"/>
    <p:sldId id="539" r:id="rId11"/>
    <p:sldId id="532" r:id="rId12"/>
    <p:sldId id="537" r:id="rId13"/>
    <p:sldId id="538" r:id="rId14"/>
    <p:sldId id="302" r:id="rId15"/>
    <p:sldId id="303" r:id="rId16"/>
    <p:sldId id="305" r:id="rId17"/>
    <p:sldId id="306" r:id="rId18"/>
    <p:sldId id="307" r:id="rId19"/>
    <p:sldId id="540" r:id="rId20"/>
    <p:sldId id="301" r:id="rId21"/>
  </p:sldIdLst>
  <p:sldSz cx="12192000" cy="6858000"/>
  <p:notesSz cx="6858000" cy="9144000"/>
  <p:embeddedFontLst>
    <p:embeddedFont>
      <p:font typeface="Aharoni" panose="02010803020104030203" pitchFamily="2" charset="-79"/>
      <p:bold r:id="rId24"/>
    </p:embeddedFont>
    <p:embeddedFont>
      <p:font typeface="Montserrat" panose="00000500000000000000" pitchFamily="2" charset="0"/>
      <p:regular r:id="rId25"/>
      <p:bold r:id="rId26"/>
      <p:italic r:id="rId27"/>
      <p:boldItalic r:id="rId28"/>
    </p:embeddedFont>
    <p:embeddedFont>
      <p:font typeface="Montserrat Medium" panose="00000600000000000000" pitchFamily="2" charset="0"/>
      <p:regular r:id="rId29"/>
      <p:italic r:id="rId30"/>
    </p:embeddedFont>
    <p:embeddedFont>
      <p:font typeface="Open Sans" panose="020B0606030504020204" pitchFamily="34" charset="0"/>
      <p:regular r:id="rId31"/>
      <p:bold r:id="rId32"/>
      <p:italic r:id="rId33"/>
      <p:boldItalic r:id="rId34"/>
    </p:embeddedFont>
    <p:embeddedFont>
      <p:font typeface="Plus Jakarta Sans" panose="020B0604020202020204" charset="0"/>
      <p:regular r:id="rId35"/>
      <p:bold r:id="rId36"/>
      <p:italic r:id="rId37"/>
      <p:boldItalic r:id="rId38"/>
    </p:embeddedFont>
    <p:embeddedFont>
      <p:font typeface="Poppins SemiBold" panose="00000700000000000000" pitchFamily="2" charset="0"/>
      <p:regular r:id="rId39"/>
      <p:bold r:id="rId40"/>
      <p:italic r:id="rId41"/>
      <p:boldItalic r:id="rId42"/>
    </p:embeddedFont>
    <p:embeddedFont>
      <p:font typeface="Verdana" panose="020B0604030504040204" pitchFamily="34" charset="0"/>
      <p:regular r:id="rId43"/>
      <p:bold r:id="rId44"/>
      <p:italic r:id="rId45"/>
      <p:boldItalic r:id="rId46"/>
    </p:embeddedFont>
  </p:embeddedFontLst>
  <p:custDataLst>
    <p:tags r:id="rId4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7" roundtripDataSignature="AMtx7miIyBGqFJiBIVMPSSJVJ08VgmQ4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7AD339-51BE-4A38-A1C7-CCF28897F289}">
  <a:tblStyle styleId="{DE7AD339-51BE-4A38-A1C7-CCF28897F28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A924C56-2605-4F23-9EB3-E9BB6EE8B9F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51EE4F-AFDD-4CAF-9A68-E5F7998E488A}"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E93928-965C-4434-93D3-DF2355B07969}" styleName="Table_3">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F631A4-29D2-40AD-BCCE-37D0C2C57A83}" styleName="Table_4">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26335F9-F63F-485A-8836-33AD16E12051}" styleName="Table_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376B42-5B4D-4A95-80B0-B5B1E67FD56F}" styleName="Table_6">
    <a:wholeTbl>
      <a:tcTxStyle b="off" i="off">
        <a:font>
          <a:latin typeface="Arial"/>
          <a:ea typeface="Arial"/>
          <a:cs typeface="Arial"/>
        </a:font>
        <a:srgbClr val="282828"/>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rgbClr val="FFFFFF"/>
      </a:tcTxStyle>
      <a:tcStyle>
        <a:tcBdr/>
        <a:fill>
          <a:solidFill>
            <a:srgbClr val="FFC639"/>
          </a:solidFill>
        </a:fill>
      </a:tcStyle>
    </a:lastCol>
    <a:firstCol>
      <a:tcTxStyle b="on" i="off">
        <a:font>
          <a:latin typeface="Arial"/>
          <a:ea typeface="Arial"/>
          <a:cs typeface="Arial"/>
        </a:font>
        <a:srgbClr val="FFFFFF"/>
      </a:tcTxStyle>
      <a:tcStyle>
        <a:tcBdr/>
        <a:fill>
          <a:solidFill>
            <a:srgbClr val="FFC639"/>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FFC639"/>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FFC639"/>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1" autoAdjust="0"/>
    <p:restoredTop sz="94660"/>
  </p:normalViewPr>
  <p:slideViewPr>
    <p:cSldViewPr snapToGrid="0">
      <p:cViewPr>
        <p:scale>
          <a:sx n="66" d="100"/>
          <a:sy n="66" d="100"/>
        </p:scale>
        <p:origin x="1330" y="509"/>
      </p:cViewPr>
      <p:guideLst/>
    </p:cSldViewPr>
  </p:slideViewPr>
  <p:notesTextViewPr>
    <p:cViewPr>
      <p:scale>
        <a:sx n="1" d="1"/>
        <a:sy n="1" d="1"/>
      </p:scale>
      <p:origin x="0" y="0"/>
    </p:cViewPr>
  </p:notesTextViewPr>
  <p:notesViewPr>
    <p:cSldViewPr snapToGrid="0">
      <p:cViewPr varScale="1">
        <p:scale>
          <a:sx n="66" d="100"/>
          <a:sy n="66" d="100"/>
        </p:scale>
        <p:origin x="333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tags" Target="tags/tag1.xml"/><Relationship Id="rId89" Type="http://schemas.openxmlformats.org/officeDocument/2006/relationships/presProps" Target="presProps.xml"/><Relationship Id="rId7" Type="http://schemas.openxmlformats.org/officeDocument/2006/relationships/slide" Target="slides/slide6.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87" Type="http://customschemas.google.com/relationships/presentationmetadata" Target="metadata"/><Relationship Id="rId5" Type="http://schemas.openxmlformats.org/officeDocument/2006/relationships/slide" Target="slides/slide4.xml"/><Relationship Id="rId90"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font" Target="fonts/font18.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font" Target="fonts/font13.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55F02E-3C08-AE1E-8586-E8E7CD0990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7E25FAD-57C3-48A0-8DDC-E6630F162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t>19-03-2025</a:t>
            </a:fld>
            <a:endParaRPr lang="en-IN"/>
          </a:p>
        </p:txBody>
      </p:sp>
      <p:sp>
        <p:nvSpPr>
          <p:cNvPr id="4" name="Footer Placeholder 3">
            <a:extLst>
              <a:ext uri="{FF2B5EF4-FFF2-40B4-BE49-F238E27FC236}">
                <a16:creationId xmlns:a16="http://schemas.microsoft.com/office/drawing/2014/main" id="{2965DB5B-4D1B-4F17-4428-BC3F459421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B6874CE-76D5-C303-BA82-2A7E796E0B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t>‹#›</a:t>
            </a:fld>
            <a:endParaRPr lang="en-IN"/>
          </a:p>
        </p:txBody>
      </p:sp>
    </p:spTree>
    <p:extLst>
      <p:ext uri="{BB962C8B-B14F-4D97-AF65-F5344CB8AC3E}">
        <p14:creationId xmlns:p14="http://schemas.microsoft.com/office/powerpoint/2010/main" val="13272335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t>‹#›</a:t>
            </a:fld>
            <a:endParaRPr sz="1200" b="0" i="0" u="none" strike="noStrike" cap="none">
              <a:solidFill>
                <a:schemeClr val="dk1"/>
              </a:solidFill>
              <a:latin typeface="Plus Jakarta Sans"/>
              <a:ea typeface="Plus Jakarta Sans"/>
              <a:cs typeface="Plus Jakarta Sans"/>
              <a:sym typeface="Plus Jakarta Sa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9E058B08-58E6-9F0F-DF87-5DED49A0DB0E}"/>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53096C82-8867-D00C-A568-BCD7CB58DAA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BAA3ED4A-F4DD-BC77-8BF5-0B54F9756B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0679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eneral Content">
  <p:cSld name="General Content">
    <p:spTree>
      <p:nvGrpSpPr>
        <p:cNvPr id="1" name="Shape 26"/>
        <p:cNvGrpSpPr/>
        <p:nvPr/>
      </p:nvGrpSpPr>
      <p:grpSpPr>
        <a:xfrm>
          <a:off x="0" y="0"/>
          <a:ext cx="0" cy="0"/>
          <a:chOff x="0" y="0"/>
          <a:chExt cx="0" cy="0"/>
        </a:xfrm>
      </p:grpSpPr>
      <p:sp>
        <p:nvSpPr>
          <p:cNvPr id="27" name="Google Shape;27;g2f68141a545_0_445"/>
          <p:cNvSpPr/>
          <p:nvPr/>
        </p:nvSpPr>
        <p:spPr>
          <a:xfrm>
            <a:off x="0" y="2689"/>
            <a:ext cx="688500" cy="6858000"/>
          </a:xfrm>
          <a:prstGeom prst="rect">
            <a:avLst/>
          </a:prstGeom>
          <a:solidFill>
            <a:srgbClr val="059A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g2f68141a545_0_445"/>
          <p:cNvSpPr txBox="1">
            <a:spLocks noGrp="1"/>
          </p:cNvSpPr>
          <p:nvPr>
            <p:ph type="title"/>
          </p:nvPr>
        </p:nvSpPr>
        <p:spPr>
          <a:xfrm>
            <a:off x="850492" y="245369"/>
            <a:ext cx="7572600" cy="5310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037692"/>
              </a:buClr>
              <a:buSzPts val="2400"/>
              <a:buFont typeface="Poppins SemiBold"/>
              <a:buNone/>
              <a:defRPr sz="2400" b="0" i="0" u="none" strike="noStrike" cap="none">
                <a:solidFill>
                  <a:srgbClr val="03769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29" name="Google Shape;29;g2f68141a545_0_445"/>
          <p:cNvPicPr preferRelativeResize="0"/>
          <p:nvPr/>
        </p:nvPicPr>
        <p:blipFill rotWithShape="1">
          <a:blip r:embed="rId2">
            <a:alphaModFix/>
          </a:blip>
          <a:srcRect/>
          <a:stretch/>
        </p:blipFill>
        <p:spPr>
          <a:xfrm flipH="1">
            <a:off x="850490" y="902171"/>
            <a:ext cx="790813" cy="48294"/>
          </a:xfrm>
          <a:prstGeom prst="rect">
            <a:avLst/>
          </a:prstGeom>
          <a:noFill/>
          <a:ln>
            <a:noFill/>
          </a:ln>
        </p:spPr>
      </p:pic>
      <p:pic>
        <p:nvPicPr>
          <p:cNvPr id="30" name="Google Shape;30;g2f68141a545_0_445"/>
          <p:cNvPicPr preferRelativeResize="0"/>
          <p:nvPr/>
        </p:nvPicPr>
        <p:blipFill rotWithShape="1">
          <a:blip r:embed="rId3">
            <a:alphaModFix/>
          </a:blip>
          <a:srcRect/>
          <a:stretch/>
        </p:blipFill>
        <p:spPr>
          <a:xfrm>
            <a:off x="1010470" y="5707756"/>
            <a:ext cx="805981" cy="904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3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g27884b107a2_2_166"/>
          <p:cNvSpPr txBox="1">
            <a:spLocks noGrp="1"/>
          </p:cNvSpPr>
          <p:nvPr>
            <p:ph type="title"/>
          </p:nvPr>
        </p:nvSpPr>
        <p:spPr>
          <a:xfrm>
            <a:off x="415600" y="593367"/>
            <a:ext cx="11360700" cy="763500"/>
          </a:xfrm>
          <a:prstGeom prst="rect">
            <a:avLst/>
          </a:prstGeom>
          <a:noFill/>
          <a:ln>
            <a:noFill/>
          </a:ln>
        </p:spPr>
        <p:txBody>
          <a:bodyPr spcFirstLastPara="1" wrap="square" lIns="91425" tIns="91425" rIns="91425" bIns="91425" anchor="t" anchorCtr="0">
            <a:normAutofit/>
          </a:bodyPr>
          <a:lstStyle>
            <a:lvl1pPr marR="0" lvl="0" algn="l" rtl="0">
              <a:lnSpc>
                <a:spcPct val="90000"/>
              </a:lnSpc>
              <a:spcBef>
                <a:spcPts val="0"/>
              </a:spcBef>
              <a:spcAft>
                <a:spcPts val="0"/>
              </a:spcAft>
              <a:buClr>
                <a:schemeClr val="dk1"/>
              </a:buClr>
              <a:buSzPts val="28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 name="Google Shape;34;g27884b107a2_2_166"/>
          <p:cNvSpPr txBox="1">
            <a:spLocks noGrp="1"/>
          </p:cNvSpPr>
          <p:nvPr>
            <p:ph type="body" idx="1"/>
          </p:nvPr>
        </p:nvSpPr>
        <p:spPr>
          <a:xfrm>
            <a:off x="415600" y="1536633"/>
            <a:ext cx="113607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20000"/>
              </a:lnSpc>
              <a:spcBef>
                <a:spcPts val="0"/>
              </a:spcBef>
              <a:spcAft>
                <a:spcPts val="0"/>
              </a:spcAft>
              <a:buClr>
                <a:schemeClr val="dk1"/>
              </a:buClr>
              <a:buSzPts val="1800"/>
              <a:buFont typeface="Arial"/>
              <a:buChar char="●"/>
              <a:defRPr sz="1400" b="0" i="0" u="none" strike="noStrike" cap="none">
                <a:solidFill>
                  <a:srgbClr val="000000"/>
                </a:solidFill>
                <a:latin typeface="Aharoni"/>
                <a:ea typeface="Aharoni"/>
                <a:cs typeface="Aharoni"/>
                <a:sym typeface="Aharoni"/>
              </a:defRPr>
            </a:lvl1pPr>
            <a:lvl2pPr marL="914400" marR="0" lvl="1"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 name="Google Shape;35;g27884b107a2_2_166"/>
          <p:cNvSpPr txBox="1">
            <a:spLocks noGrp="1"/>
          </p:cNvSpPr>
          <p:nvPr>
            <p:ph type="sldNum" idx="12"/>
          </p:nvPr>
        </p:nvSpPr>
        <p:spPr>
          <a:xfrm>
            <a:off x="11296611" y="6217623"/>
            <a:ext cx="731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1pPr>
            <a:lvl2pPr marL="0" marR="0" lvl="1"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2pPr>
            <a:lvl3pPr marL="0" marR="0" lvl="2"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3pPr>
            <a:lvl4pPr marL="0" marR="0" lvl="3"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4pPr>
            <a:lvl5pPr marL="0" marR="0" lvl="4"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5pPr>
            <a:lvl6pPr marL="0" marR="0" lvl="5"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6pPr>
            <a:lvl7pPr marL="0" marR="0" lvl="6"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7pPr>
            <a:lvl8pPr marL="0" marR="0" lvl="7"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8pPr>
            <a:lvl9pPr marL="0" marR="0" lvl="8"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6"/>
        <p:cNvGrpSpPr/>
        <p:nvPr/>
      </p:nvGrpSpPr>
      <p:grpSpPr>
        <a:xfrm>
          <a:off x="0" y="0"/>
          <a:ext cx="0" cy="0"/>
          <a:chOff x="0" y="0"/>
          <a:chExt cx="0" cy="0"/>
        </a:xfrm>
      </p:grpSpPr>
      <p:sp>
        <p:nvSpPr>
          <p:cNvPr id="37" name="Google Shape;37;g27884b107a2_0_178"/>
          <p:cNvSpPr>
            <a:spLocks noGrp="1"/>
          </p:cNvSpPr>
          <p:nvPr>
            <p:ph type="pic" idx="2"/>
          </p:nvPr>
        </p:nvSpPr>
        <p:spPr>
          <a:xfrm>
            <a:off x="1055687" y="1268413"/>
            <a:ext cx="4319700" cy="50403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38"/>
        <p:cNvGrpSpPr/>
        <p:nvPr/>
      </p:nvGrpSpPr>
      <p:grpSpPr>
        <a:xfrm>
          <a:off x="0" y="0"/>
          <a:ext cx="0" cy="0"/>
          <a:chOff x="0" y="0"/>
          <a:chExt cx="0" cy="0"/>
        </a:xfrm>
      </p:grpSpPr>
      <p:sp>
        <p:nvSpPr>
          <p:cNvPr id="39" name="Google Shape;39;p85"/>
          <p:cNvSpPr/>
          <p:nvPr/>
        </p:nvSpPr>
        <p:spPr>
          <a:xfrm>
            <a:off x="6096000" y="3753134"/>
            <a:ext cx="6096000" cy="2555591"/>
          </a:xfrm>
          <a:prstGeom prst="rect">
            <a:avLst/>
          </a:prstGeom>
          <a:gradFill>
            <a:gsLst>
              <a:gs pos="0">
                <a:schemeClr val="accent2"/>
              </a:gs>
              <a:gs pos="96000">
                <a:srgbClr val="EA641A"/>
              </a:gs>
              <a:gs pos="100000">
                <a:srgbClr val="EA641A"/>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lus Jakarta Sans"/>
              <a:ea typeface="Plus Jakarta Sans"/>
              <a:cs typeface="Plus Jakarta Sans"/>
              <a:sym typeface="Plus Jakarta Sans"/>
            </a:endParaRPr>
          </a:p>
        </p:txBody>
      </p:sp>
      <p:sp>
        <p:nvSpPr>
          <p:cNvPr id="40" name="Google Shape;40;p85"/>
          <p:cNvSpPr>
            <a:spLocks noGrp="1"/>
          </p:cNvSpPr>
          <p:nvPr>
            <p:ph type="pic" idx="2"/>
          </p:nvPr>
        </p:nvSpPr>
        <p:spPr>
          <a:xfrm>
            <a:off x="6816725" y="1268413"/>
            <a:ext cx="2381023" cy="2976935"/>
          </a:xfrm>
          <a:prstGeom prst="rect">
            <a:avLst/>
          </a:prstGeom>
          <a:solidFill>
            <a:srgbClr val="F2F2F2"/>
          </a:solidFill>
          <a:ln>
            <a:noFill/>
          </a:ln>
        </p:spPr>
      </p:sp>
      <p:sp>
        <p:nvSpPr>
          <p:cNvPr id="41" name="Google Shape;41;p85"/>
          <p:cNvSpPr>
            <a:spLocks noGrp="1"/>
          </p:cNvSpPr>
          <p:nvPr>
            <p:ph type="pic" idx="3"/>
          </p:nvPr>
        </p:nvSpPr>
        <p:spPr>
          <a:xfrm>
            <a:off x="9476015" y="1268413"/>
            <a:ext cx="2381023" cy="2976935"/>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g27884b107a2_0_11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chemeClr val="dk1"/>
              </a:buClr>
              <a:buSzPts val="6000"/>
              <a:buFont typeface="Calibri"/>
              <a:buChar char="●"/>
              <a:defRPr sz="60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g27884b107a2_0_11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rgbClr val="000000"/>
                </a:solidFill>
                <a:latin typeface="Aharoni"/>
                <a:ea typeface="Aharoni"/>
                <a:cs typeface="Aharoni"/>
                <a:sym typeface="Aharon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45" name="Google Shape;45;g27884b107a2_0_11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g27884b107a2_0_1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g27884b107a2_0_11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933733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a:buNone/>
            </a:pPr>
            <a:r>
              <a:rPr lang="en-US" sz="1800" b="0" i="0" u="none" strike="noStrike" cap="none">
                <a:solidFill>
                  <a:srgbClr val="7F7F7F"/>
                </a:solidFill>
                <a:latin typeface="Open Sans"/>
                <a:ea typeface="Open Sans"/>
                <a:cs typeface="Open Sans"/>
                <a:sym typeface="Open Sans"/>
              </a:rPr>
              <a:t>Dept EECE, GST Bengaluru</a:t>
            </a:r>
            <a:endParaRPr sz="1800" b="0" i="0" u="none" strike="noStrike" cap="none">
              <a:solidFill>
                <a:srgbClr val="7F7F7F"/>
              </a:solidFill>
              <a:latin typeface="Open Sans"/>
              <a:ea typeface="Open Sans"/>
              <a:cs typeface="Open Sans"/>
              <a:sym typeface="Open Sans"/>
            </a:endParaRPr>
          </a:p>
        </p:txBody>
      </p:sp>
      <p:pic>
        <p:nvPicPr>
          <p:cNvPr id="11" name="Google Shape;11;p64"/>
          <p:cNvPicPr preferRelativeResize="0"/>
          <p:nvPr userDrawn="1"/>
        </p:nvPicPr>
        <p:blipFill rotWithShape="1">
          <a:blip r:embed="rId11">
            <a:alphaModFix/>
          </a:blip>
          <a:src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orient="horz" pos="799">
          <p15:clr>
            <a:srgbClr val="A4A3A4"/>
          </p15:clr>
        </p15:guide>
        <p15:guide id="4" orient="horz" pos="346">
          <p15:clr>
            <a:srgbClr val="A4A3A4"/>
          </p15:clr>
        </p15:guide>
        <p15:guide id="5" orient="horz" pos="1253">
          <p15:clr>
            <a:srgbClr val="A4A3A4"/>
          </p15:clr>
        </p15:guide>
        <p15:guide id="6" orient="horz" pos="1706">
          <p15:clr>
            <a:srgbClr val="A4A3A4"/>
          </p15:clr>
        </p15:guide>
        <p15:guide id="7" orient="horz" pos="2614">
          <p15:clr>
            <a:srgbClr val="A4A3A4"/>
          </p15:clr>
        </p15:guide>
        <p15:guide id="8" orient="horz" pos="3067">
          <p15:clr>
            <a:srgbClr val="A4A3A4"/>
          </p15:clr>
        </p15:guide>
        <p15:guide id="9" orient="horz" pos="3521">
          <p15:clr>
            <a:srgbClr val="A4A3A4"/>
          </p15:clr>
        </p15:guide>
        <p15:guide id="10" orient="horz" pos="3974">
          <p15:clr>
            <a:srgbClr val="A4A3A4"/>
          </p15:clr>
        </p15:guide>
        <p15:guide id="11" pos="4294">
          <p15:clr>
            <a:srgbClr val="A4A3A4"/>
          </p15:clr>
        </p15:guide>
        <p15:guide id="12" pos="4747">
          <p15:clr>
            <a:srgbClr val="A4A3A4"/>
          </p15:clr>
        </p15:guide>
        <p15:guide id="13" pos="211">
          <p15:clr>
            <a:srgbClr val="A4A3A4"/>
          </p15:clr>
        </p15:guide>
        <p15:guide id="14" pos="665">
          <p15:clr>
            <a:srgbClr val="A4A3A4"/>
          </p15:clr>
        </p15:guide>
        <p15:guide id="15" pos="1118">
          <p15:clr>
            <a:srgbClr val="A4A3A4"/>
          </p15:clr>
        </p15:guide>
        <p15:guide id="16" pos="1572">
          <p15:clr>
            <a:srgbClr val="A4A3A4"/>
          </p15:clr>
        </p15:guide>
        <p15:guide id="17" pos="2026">
          <p15:clr>
            <a:srgbClr val="A4A3A4"/>
          </p15:clr>
        </p15:guide>
        <p15:guide id="18" pos="2479">
          <p15:clr>
            <a:srgbClr val="A4A3A4"/>
          </p15:clr>
        </p15:guide>
        <p15:guide id="19" pos="2933">
          <p15:clr>
            <a:srgbClr val="A4A3A4"/>
          </p15:clr>
        </p15:guide>
        <p15:guide id="20" pos="3386">
          <p15:clr>
            <a:srgbClr val="A4A3A4"/>
          </p15:clr>
        </p15:guide>
        <p15:guide id="21" pos="5201">
          <p15:clr>
            <a:srgbClr val="A4A3A4"/>
          </p15:clr>
        </p15:guide>
        <p15:guide id="22" pos="5654">
          <p15:clr>
            <a:srgbClr val="A4A3A4"/>
          </p15:clr>
        </p15:guide>
        <p15:guide id="23" pos="6108">
          <p15:clr>
            <a:srgbClr val="A4A3A4"/>
          </p15:clr>
        </p15:guide>
        <p15:guide id="24" pos="6562">
          <p15:clr>
            <a:srgbClr val="A4A3A4"/>
          </p15:clr>
        </p15:guide>
        <p15:guide id="25" pos="7015">
          <p15:clr>
            <a:srgbClr val="A4A3A4"/>
          </p15:clr>
        </p15:guide>
        <p15:guide id="26" pos="7469">
          <p15:clr>
            <a:srgbClr val="A4A3A4"/>
          </p15:clr>
        </p15:guide>
        <p15:guide id="27" pos="347">
          <p15:clr>
            <a:srgbClr val="F26B43"/>
          </p15:clr>
        </p15:guide>
        <p15:guide id="28" pos="733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2AE9A7-FBD8-C9FF-7958-4AF112522506}"/>
              </a:ext>
            </a:extLst>
          </p:cNvPr>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mtClean="0"/>
              <a:t>1</a:t>
            </a:fld>
            <a:endParaRPr lang="en-US"/>
          </a:p>
        </p:txBody>
      </p:sp>
      <p:pic>
        <p:nvPicPr>
          <p:cNvPr id="5" name="Google Shape;87;p1">
            <a:extLst>
              <a:ext uri="{FF2B5EF4-FFF2-40B4-BE49-F238E27FC236}">
                <a16:creationId xmlns:a16="http://schemas.microsoft.com/office/drawing/2014/main" id="{AD01CF2C-8332-E700-171E-F6425D2B2D23}"/>
              </a:ext>
            </a:extLst>
          </p:cNvPr>
          <p:cNvPicPr preferRelativeResize="0"/>
          <p:nvPr/>
        </p:nvPicPr>
        <p:blipFill rotWithShape="1">
          <a:blip r:embed="rId2">
            <a:alphaModFix amt="20000"/>
          </a:blip>
          <a:srcRect l="1514" r="2310" b="19493"/>
          <a:stretch/>
        </p:blipFill>
        <p:spPr>
          <a:xfrm>
            <a:off x="-1235" y="7409"/>
            <a:ext cx="12193235" cy="6734914"/>
          </a:xfrm>
          <a:prstGeom prst="rect">
            <a:avLst/>
          </a:prstGeom>
          <a:noFill/>
          <a:ln>
            <a:noFill/>
          </a:ln>
        </p:spPr>
      </p:pic>
      <p:sp>
        <p:nvSpPr>
          <p:cNvPr id="6" name="Google Shape;88;p1">
            <a:extLst>
              <a:ext uri="{FF2B5EF4-FFF2-40B4-BE49-F238E27FC236}">
                <a16:creationId xmlns:a16="http://schemas.microsoft.com/office/drawing/2014/main" id="{74F321D0-F3BA-5572-DBB4-C5E77739C8E5}"/>
              </a:ext>
            </a:extLst>
          </p:cNvPr>
          <p:cNvSpPr txBox="1"/>
          <p:nvPr/>
        </p:nvSpPr>
        <p:spPr>
          <a:xfrm>
            <a:off x="2904067" y="3157752"/>
            <a:ext cx="638386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GITAM (Deemed-to-be) University</a:t>
            </a:r>
            <a:endParaRPr lang="en-US" sz="2800" dirty="0"/>
          </a:p>
        </p:txBody>
      </p:sp>
      <p:sp>
        <p:nvSpPr>
          <p:cNvPr id="11" name="Google Shape;93;p1">
            <a:extLst>
              <a:ext uri="{FF2B5EF4-FFF2-40B4-BE49-F238E27FC236}">
                <a16:creationId xmlns:a16="http://schemas.microsoft.com/office/drawing/2014/main" id="{5F318AA7-C96A-3AAD-7C94-E53133C5AD6C}"/>
              </a:ext>
            </a:extLst>
          </p:cNvPr>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7F7F7F"/>
                </a:solidFill>
                <a:latin typeface="Montserrat Medium"/>
                <a:ea typeface="Montserrat Medium"/>
                <a:cs typeface="Montserrat Medium"/>
                <a:sym typeface="Montserrat Medium"/>
              </a:rPr>
              <a:t>www.gitam.edu</a:t>
            </a:r>
            <a:endParaRPr sz="1200" b="0" i="0" u="none" strike="noStrike" cap="none" dirty="0">
              <a:solidFill>
                <a:srgbClr val="7F7F7F"/>
              </a:solidFill>
              <a:latin typeface="Montserrat Medium"/>
              <a:ea typeface="Montserrat Medium"/>
              <a:cs typeface="Montserrat Medium"/>
              <a:sym typeface="Montserrat Medium"/>
            </a:endParaRPr>
          </a:p>
        </p:txBody>
      </p:sp>
      <p:grpSp>
        <p:nvGrpSpPr>
          <p:cNvPr id="12" name="Google Shape;94;p1">
            <a:extLst>
              <a:ext uri="{FF2B5EF4-FFF2-40B4-BE49-F238E27FC236}">
                <a16:creationId xmlns:a16="http://schemas.microsoft.com/office/drawing/2014/main" id="{27E17DC4-EBA4-36D1-CC55-FFAF1FD93FF1}"/>
              </a:ext>
            </a:extLst>
          </p:cNvPr>
          <p:cNvGrpSpPr/>
          <p:nvPr/>
        </p:nvGrpSpPr>
        <p:grpSpPr>
          <a:xfrm rot="2700000">
            <a:off x="5984712" y="5183993"/>
            <a:ext cx="231043" cy="225933"/>
            <a:chOff x="11087593" y="13905"/>
            <a:chExt cx="1085533" cy="1061509"/>
          </a:xfrm>
        </p:grpSpPr>
        <p:sp>
          <p:nvSpPr>
            <p:cNvPr id="13" name="Google Shape;95;p1">
              <a:extLst>
                <a:ext uri="{FF2B5EF4-FFF2-40B4-BE49-F238E27FC236}">
                  <a16:creationId xmlns:a16="http://schemas.microsoft.com/office/drawing/2014/main" id="{AE7092A2-B102-1273-6C25-E1736799EF72}"/>
                </a:ext>
              </a:extLst>
            </p:cNvPr>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4" name="Google Shape;96;p1">
              <a:extLst>
                <a:ext uri="{FF2B5EF4-FFF2-40B4-BE49-F238E27FC236}">
                  <a16:creationId xmlns:a16="http://schemas.microsoft.com/office/drawing/2014/main" id="{CD50D2DC-2455-5951-3C5D-BB02F217709E}"/>
                </a:ext>
              </a:extLst>
            </p:cNvPr>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sp>
        <p:nvSpPr>
          <p:cNvPr id="16" name="Google Shape;104;p1">
            <a:extLst>
              <a:ext uri="{FF2B5EF4-FFF2-40B4-BE49-F238E27FC236}">
                <a16:creationId xmlns:a16="http://schemas.microsoft.com/office/drawing/2014/main" id="{C323D64D-BE3D-E115-33E9-192C329B4C2B}"/>
              </a:ext>
            </a:extLst>
          </p:cNvPr>
          <p:cNvSpPr/>
          <p:nvPr/>
        </p:nvSpPr>
        <p:spPr>
          <a:xfrm>
            <a:off x="2904067" y="4430594"/>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Montserrat Medium"/>
                <a:ea typeface="Montserrat Medium"/>
                <a:cs typeface="Montserrat Medium"/>
                <a:sym typeface="Montserrat Medium"/>
              </a:rPr>
              <a:t>Department of Electrical Electronics and Communication Engineering</a:t>
            </a:r>
            <a:endParaRPr sz="1800" b="1" i="0" u="none" strike="noStrike" cap="none" dirty="0">
              <a:solidFill>
                <a:schemeClr val="dk1"/>
              </a:solidFill>
              <a:latin typeface="Arial"/>
              <a:ea typeface="Arial"/>
              <a:cs typeface="Arial"/>
              <a:sym typeface="Arial"/>
            </a:endParaRPr>
          </a:p>
        </p:txBody>
      </p:sp>
      <p:sp>
        <p:nvSpPr>
          <p:cNvPr id="17" name="Google Shape;105;p1">
            <a:extLst>
              <a:ext uri="{FF2B5EF4-FFF2-40B4-BE49-F238E27FC236}">
                <a16:creationId xmlns:a16="http://schemas.microsoft.com/office/drawing/2014/main" id="{C9CF77E4-28A7-270F-8F1A-AFD4E8DCECCF}"/>
              </a:ext>
            </a:extLst>
          </p:cNvPr>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p:txBody>
      </p:sp>
      <p:sp>
        <p:nvSpPr>
          <p:cNvPr id="19" name="Google Shape;111;p1">
            <a:extLst>
              <a:ext uri="{FF2B5EF4-FFF2-40B4-BE49-F238E27FC236}">
                <a16:creationId xmlns:a16="http://schemas.microsoft.com/office/drawing/2014/main" id="{037B6323-B919-404C-9A53-E2D1EEBBC29E}"/>
              </a:ext>
            </a:extLst>
          </p:cNvPr>
          <p:cNvSpPr/>
          <p:nvPr/>
        </p:nvSpPr>
        <p:spPr>
          <a:xfrm>
            <a:off x="133754" y="4504626"/>
            <a:ext cx="3454398" cy="1246455"/>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Team: </a:t>
            </a:r>
          </a:p>
          <a:p>
            <a:pPr marL="0" marR="0" lvl="0" indent="0" rtl="0">
              <a:lnSpc>
                <a:spcPct val="100000"/>
              </a:lnSpc>
              <a:spcBef>
                <a:spcPts val="0"/>
              </a:spcBef>
              <a:spcAft>
                <a:spcPts val="0"/>
              </a:spcAft>
              <a:buClr>
                <a:srgbClr val="000000"/>
              </a:buClr>
              <a:buSzPts val="1400"/>
              <a:buFont typeface="Arial"/>
              <a:buNone/>
            </a:pPr>
            <a:endParaRPr lang="en-US" sz="1400" b="1" i="0" u="none" strike="noStrike" cap="none" dirty="0">
              <a:solidFill>
                <a:schemeClr val="dk1"/>
              </a:solidFill>
              <a:latin typeface="Montserrat Medium"/>
              <a:ea typeface="Montserrat Medium"/>
              <a:cs typeface="Montserrat Medium"/>
              <a:sym typeface="Montserrat Medium"/>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sz="1100" b="1" i="0" u="none" strike="noStrike" cap="none" dirty="0">
                <a:solidFill>
                  <a:schemeClr val="dk1"/>
                </a:solidFill>
                <a:latin typeface="Montserrat Medium"/>
                <a:ea typeface="Arial"/>
                <a:cs typeface="Arial"/>
                <a:sym typeface="Montserrat Medium"/>
              </a:rPr>
              <a:t>Nunna Karthikeyan   -BU21EECE0100478</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sz="1100" b="1" i="0" u="none" strike="noStrike" cap="none" dirty="0">
                <a:solidFill>
                  <a:schemeClr val="dk1"/>
                </a:solidFill>
                <a:latin typeface="Montserrat Medium"/>
                <a:ea typeface="Arial"/>
                <a:cs typeface="Arial"/>
                <a:sym typeface="Montserrat Medium"/>
              </a:rPr>
              <a:t>Sandhya Kuram          - BU21EECE0100165</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sz="1100" b="1" i="0" u="none" strike="noStrike" cap="none" dirty="0" err="1">
                <a:solidFill>
                  <a:schemeClr val="dk1"/>
                </a:solidFill>
                <a:latin typeface="Montserrat Medium"/>
                <a:ea typeface="Arial"/>
                <a:cs typeface="Arial"/>
                <a:sym typeface="Montserrat Medium"/>
              </a:rPr>
              <a:t>Kumpati</a:t>
            </a:r>
            <a:r>
              <a:rPr lang="en-US" sz="1100" b="1" i="0" u="none" strike="noStrike" cap="none" dirty="0">
                <a:solidFill>
                  <a:schemeClr val="dk1"/>
                </a:solidFill>
                <a:latin typeface="Montserrat Medium"/>
                <a:ea typeface="Arial"/>
                <a:cs typeface="Arial"/>
                <a:sym typeface="Montserrat Medium"/>
              </a:rPr>
              <a:t> Rakesh        – BU21EECE0100506</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endParaRPr sz="1400" b="1" i="0" u="none" strike="noStrike" cap="none" dirty="0">
              <a:solidFill>
                <a:schemeClr val="dk1"/>
              </a:solidFill>
              <a:latin typeface="Arial"/>
              <a:ea typeface="Arial"/>
              <a:cs typeface="Arial"/>
              <a:sym typeface="Arial"/>
            </a:endParaRPr>
          </a:p>
        </p:txBody>
      </p:sp>
      <p:sp>
        <p:nvSpPr>
          <p:cNvPr id="20" name="Google Shape;111;p1">
            <a:extLst>
              <a:ext uri="{FF2B5EF4-FFF2-40B4-BE49-F238E27FC236}">
                <a16:creationId xmlns:a16="http://schemas.microsoft.com/office/drawing/2014/main" id="{663FF154-6303-06EF-099B-905F19C206B2}"/>
              </a:ext>
            </a:extLst>
          </p:cNvPr>
          <p:cNvSpPr/>
          <p:nvPr/>
        </p:nvSpPr>
        <p:spPr>
          <a:xfrm>
            <a:off x="9322056" y="5040405"/>
            <a:ext cx="2926946" cy="95406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Mentor: </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a:sym typeface="Montserrat Medium"/>
              </a:rPr>
              <a:t>DR.K.KOSHY GEORGE</a:t>
            </a:r>
            <a:r>
              <a:rPr lang="en-US" sz="1400" b="1" i="0" u="none" strike="noStrike" cap="none" dirty="0">
                <a:solidFill>
                  <a:schemeClr val="dk1"/>
                </a:solidFill>
                <a:latin typeface="Montserrat Medium"/>
                <a:ea typeface="Arial"/>
                <a:cs typeface="Arial"/>
                <a:sym typeface="Montserrat Medium"/>
              </a:rPr>
              <a:t> </a:t>
            </a:r>
          </a:p>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In-charge: </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sz="1400" b="1" i="0" u="none" strike="noStrike" cap="none" dirty="0">
                <a:solidFill>
                  <a:schemeClr val="dk1"/>
                </a:solidFill>
                <a:latin typeface="Montserrat Medium"/>
                <a:ea typeface="Arial"/>
                <a:cs typeface="Arial"/>
                <a:sym typeface="Montserrat Medium"/>
              </a:rPr>
              <a:t>PANKAJ KANDHWAY </a:t>
            </a:r>
            <a:endParaRPr lang="en-US" sz="1400" b="1" i="0" u="none" strike="noStrike" cap="none" dirty="0">
              <a:solidFill>
                <a:schemeClr val="dk1"/>
              </a:solidFill>
              <a:latin typeface="Arial"/>
              <a:ea typeface="Arial"/>
              <a:cs typeface="Arial"/>
              <a:sym typeface="Arial"/>
            </a:endParaRPr>
          </a:p>
        </p:txBody>
      </p:sp>
      <p:pic>
        <p:nvPicPr>
          <p:cNvPr id="21" name="Google Shape;67;p1">
            <a:extLst>
              <a:ext uri="{FF2B5EF4-FFF2-40B4-BE49-F238E27FC236}">
                <a16:creationId xmlns:a16="http://schemas.microsoft.com/office/drawing/2014/main" id="{14559E83-6276-698C-A2DC-9D1D6C0E44CD}"/>
              </a:ext>
            </a:extLst>
          </p:cNvPr>
          <p:cNvPicPr preferRelativeResize="0"/>
          <p:nvPr/>
        </p:nvPicPr>
        <p:blipFill rotWithShape="1">
          <a:blip r:embed="rId3">
            <a:alphaModFix/>
          </a:blip>
          <a:srcRect/>
          <a:stretch/>
        </p:blipFill>
        <p:spPr>
          <a:xfrm>
            <a:off x="4601352" y="1778687"/>
            <a:ext cx="2674631" cy="1245671"/>
          </a:xfrm>
          <a:prstGeom prst="rect">
            <a:avLst/>
          </a:prstGeom>
          <a:noFill/>
          <a:ln>
            <a:noFill/>
          </a:ln>
        </p:spPr>
      </p:pic>
      <p:sp>
        <p:nvSpPr>
          <p:cNvPr id="22" name="Google Shape;88;p1">
            <a:extLst>
              <a:ext uri="{FF2B5EF4-FFF2-40B4-BE49-F238E27FC236}">
                <a16:creationId xmlns:a16="http://schemas.microsoft.com/office/drawing/2014/main" id="{8CF9D16E-FF17-2A50-8767-3A06BCEC2AD9}"/>
              </a:ext>
            </a:extLst>
          </p:cNvPr>
          <p:cNvSpPr txBox="1"/>
          <p:nvPr/>
        </p:nvSpPr>
        <p:spPr>
          <a:xfrm>
            <a:off x="2200846" y="335830"/>
            <a:ext cx="7033019" cy="52318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GESTURE DRIVEN UNMANNED VEHICLE</a:t>
            </a:r>
            <a:endParaRPr lang="en-US" sz="2800" dirty="0"/>
          </a:p>
        </p:txBody>
      </p:sp>
      <p:sp>
        <p:nvSpPr>
          <p:cNvPr id="23" name="Google Shape;88;p1">
            <a:extLst>
              <a:ext uri="{FF2B5EF4-FFF2-40B4-BE49-F238E27FC236}">
                <a16:creationId xmlns:a16="http://schemas.microsoft.com/office/drawing/2014/main" id="{D8F66EB9-9CBE-8ACD-E616-93A5AE55CF5C}"/>
              </a:ext>
            </a:extLst>
          </p:cNvPr>
          <p:cNvSpPr txBox="1"/>
          <p:nvPr/>
        </p:nvSpPr>
        <p:spPr>
          <a:xfrm>
            <a:off x="4106192" y="1072201"/>
            <a:ext cx="4005016"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007069"/>
                </a:solidFill>
                <a:latin typeface="Open Sans"/>
                <a:ea typeface="Open Sans"/>
                <a:cs typeface="Open Sans"/>
                <a:sym typeface="Open Sans"/>
              </a:rPr>
              <a:t>Mid-Review 3</a:t>
            </a:r>
            <a:endParaRPr lang="en-US" sz="2000" dirty="0"/>
          </a:p>
        </p:txBody>
      </p:sp>
      <p:sp>
        <p:nvSpPr>
          <p:cNvPr id="25" name="Google Shape;120;p76">
            <a:extLst>
              <a:ext uri="{FF2B5EF4-FFF2-40B4-BE49-F238E27FC236}">
                <a16:creationId xmlns:a16="http://schemas.microsoft.com/office/drawing/2014/main" id="{38A183C7-510B-0906-FECD-64BA2B628A0E}"/>
              </a:ext>
            </a:extLst>
          </p:cNvPr>
          <p:cNvSpPr/>
          <p:nvPr/>
        </p:nvSpPr>
        <p:spPr>
          <a:xfrm>
            <a:off x="133754" y="3194604"/>
            <a:ext cx="2432050" cy="468792"/>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AY 2021-25 </a:t>
            </a:r>
            <a:endParaRPr sz="900" b="1" i="0" u="none" strike="noStrike" cap="none" dirty="0">
              <a:solidFill>
                <a:srgbClr val="000000"/>
              </a:solidFill>
              <a:latin typeface="Arial"/>
              <a:ea typeface="Arial"/>
              <a:cs typeface="Arial"/>
              <a:sym typeface="Arial"/>
            </a:endParaRPr>
          </a:p>
        </p:txBody>
      </p:sp>
      <p:sp>
        <p:nvSpPr>
          <p:cNvPr id="26" name="Google Shape;120;p76">
            <a:extLst>
              <a:ext uri="{FF2B5EF4-FFF2-40B4-BE49-F238E27FC236}">
                <a16:creationId xmlns:a16="http://schemas.microsoft.com/office/drawing/2014/main" id="{B3C9655A-2680-CBD4-341A-460C55A63157}"/>
              </a:ext>
            </a:extLst>
          </p:cNvPr>
          <p:cNvSpPr/>
          <p:nvPr/>
        </p:nvSpPr>
        <p:spPr>
          <a:xfrm>
            <a:off x="9156701" y="2965412"/>
            <a:ext cx="2901546" cy="818907"/>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Major Project</a:t>
            </a:r>
          </a:p>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Project ID: </a:t>
            </a:r>
            <a:r>
              <a:rPr lang="en-US" sz="1800" b="1" dirty="0">
                <a:solidFill>
                  <a:schemeClr val="lt1"/>
                </a:solidFill>
                <a:latin typeface="Verdana"/>
                <a:ea typeface="Verdana"/>
                <a:cs typeface="Verdana"/>
                <a:sym typeface="Verdana"/>
              </a:rPr>
              <a:t>CS8</a:t>
            </a:r>
            <a:endParaRPr lang="en-US" sz="1800" b="1" i="0" u="none" strike="noStrike" cap="none" dirty="0">
              <a:solidFill>
                <a:schemeClr val="lt1"/>
              </a:solidFill>
              <a:latin typeface="Verdana"/>
              <a:ea typeface="Verdana"/>
              <a:cs typeface="Verdana"/>
              <a:sym typeface="Verdana"/>
            </a:endParaRPr>
          </a:p>
        </p:txBody>
      </p:sp>
    </p:spTree>
    <p:extLst>
      <p:ext uri="{BB962C8B-B14F-4D97-AF65-F5344CB8AC3E}">
        <p14:creationId xmlns:p14="http://schemas.microsoft.com/office/powerpoint/2010/main" val="2901330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6498F8-B432-375A-2150-2D29990AB1A9}"/>
              </a:ext>
            </a:extLst>
          </p:cNvPr>
          <p:cNvPicPr>
            <a:picLocks noChangeAspect="1"/>
          </p:cNvPicPr>
          <p:nvPr/>
        </p:nvPicPr>
        <p:blipFill>
          <a:blip r:embed="rId2"/>
          <a:stretch>
            <a:fillRect/>
          </a:stretch>
        </p:blipFill>
        <p:spPr>
          <a:xfrm>
            <a:off x="389681" y="1704373"/>
            <a:ext cx="5455532" cy="4091649"/>
          </a:xfrm>
          <a:prstGeom prst="rect">
            <a:avLst/>
          </a:prstGeom>
        </p:spPr>
      </p:pic>
      <p:pic>
        <p:nvPicPr>
          <p:cNvPr id="3" name="Picture 2">
            <a:extLst>
              <a:ext uri="{FF2B5EF4-FFF2-40B4-BE49-F238E27FC236}">
                <a16:creationId xmlns:a16="http://schemas.microsoft.com/office/drawing/2014/main" id="{7A9F8AAA-A2BD-D504-70D6-8F86038EEAC8}"/>
              </a:ext>
            </a:extLst>
          </p:cNvPr>
          <p:cNvPicPr>
            <a:picLocks noChangeAspect="1"/>
          </p:cNvPicPr>
          <p:nvPr/>
        </p:nvPicPr>
        <p:blipFill>
          <a:blip r:embed="rId3"/>
          <a:stretch>
            <a:fillRect/>
          </a:stretch>
        </p:blipFill>
        <p:spPr>
          <a:xfrm>
            <a:off x="6346788" y="1591521"/>
            <a:ext cx="5606001" cy="4204501"/>
          </a:xfrm>
          <a:prstGeom prst="rect">
            <a:avLst/>
          </a:prstGeom>
        </p:spPr>
      </p:pic>
      <p:sp>
        <p:nvSpPr>
          <p:cNvPr id="4" name="TextBox 3">
            <a:extLst>
              <a:ext uri="{FF2B5EF4-FFF2-40B4-BE49-F238E27FC236}">
                <a16:creationId xmlns:a16="http://schemas.microsoft.com/office/drawing/2014/main" id="{31AA9239-4C34-8BDD-7E9F-E24540A4EF08}"/>
              </a:ext>
            </a:extLst>
          </p:cNvPr>
          <p:cNvSpPr txBox="1"/>
          <p:nvPr/>
        </p:nvSpPr>
        <p:spPr>
          <a:xfrm>
            <a:off x="3831220" y="462987"/>
            <a:ext cx="5150734" cy="400110"/>
          </a:xfrm>
          <a:prstGeom prst="rect">
            <a:avLst/>
          </a:prstGeom>
          <a:noFill/>
        </p:spPr>
        <p:txBody>
          <a:bodyPr wrap="square" rtlCol="0">
            <a:spAutoFit/>
          </a:bodyPr>
          <a:lstStyle/>
          <a:p>
            <a:r>
              <a:rPr lang="en-IN" sz="2000" b="1" dirty="0"/>
              <a:t>UNMANNED VEHICLE PROTOTYPE</a:t>
            </a:r>
          </a:p>
        </p:txBody>
      </p:sp>
    </p:spTree>
    <p:extLst>
      <p:ext uri="{BB962C8B-B14F-4D97-AF65-F5344CB8AC3E}">
        <p14:creationId xmlns:p14="http://schemas.microsoft.com/office/powerpoint/2010/main" val="3107825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15D3A-9A48-EF9A-EB65-EB10498FEC7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C7AF62C-2799-3920-609C-4BB1158D8D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dirty="0"/>
          </a:p>
        </p:txBody>
      </p:sp>
      <p:sp>
        <p:nvSpPr>
          <p:cNvPr id="4" name="Google Shape;125;p3">
            <a:extLst>
              <a:ext uri="{FF2B5EF4-FFF2-40B4-BE49-F238E27FC236}">
                <a16:creationId xmlns:a16="http://schemas.microsoft.com/office/drawing/2014/main" id="{4B16CBD0-DE63-9577-B3D8-89D754C838DF}"/>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Use Cases &amp; Testing</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260EAF32-7213-2CCB-4658-501C4BEA8CF4}"/>
              </a:ext>
            </a:extLst>
          </p:cNvPr>
          <p:cNvSpPr txBox="1"/>
          <p:nvPr/>
        </p:nvSpPr>
        <p:spPr>
          <a:xfrm>
            <a:off x="660628" y="889964"/>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800" b="1" dirty="0">
                <a:latin typeface="Verdana" panose="020B0604030504040204" pitchFamily="34" charset="0"/>
                <a:ea typeface="Verdana" panose="020B0604030504040204" pitchFamily="34" charset="0"/>
              </a:rPr>
              <a:t>Use Cases</a:t>
            </a: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a:buNone/>
            </a:pPr>
            <a:r>
              <a:rPr lang="en-US" b="1" dirty="0"/>
              <a:t>1.Disaster Management &amp; Rescue Operations</a:t>
            </a:r>
            <a:endParaRPr lang="en-US" dirty="0"/>
          </a:p>
          <a:p>
            <a:pPr>
              <a:buFont typeface="Arial" panose="020B0604020202020204" pitchFamily="34" charset="0"/>
              <a:buChar char="•"/>
            </a:pPr>
            <a:r>
              <a:rPr lang="en-US" dirty="0"/>
              <a:t>Can be deployed in hazardous environments where human access is risky.</a:t>
            </a:r>
          </a:p>
          <a:p>
            <a:pPr>
              <a:buFont typeface="Arial" panose="020B0604020202020204" pitchFamily="34" charset="0"/>
              <a:buChar char="•"/>
            </a:pPr>
            <a:r>
              <a:rPr lang="en-US" dirty="0"/>
              <a:t>Gesture control allows remote operation in unstable terrains.</a:t>
            </a:r>
          </a:p>
          <a:p>
            <a:pPr>
              <a:buNone/>
            </a:pPr>
            <a:r>
              <a:rPr lang="en-US" b="1" dirty="0"/>
              <a:t>2.Military &amp; Defense</a:t>
            </a:r>
            <a:endParaRPr lang="en-US" dirty="0"/>
          </a:p>
          <a:p>
            <a:pPr>
              <a:buFont typeface="Arial" panose="020B0604020202020204" pitchFamily="34" charset="0"/>
              <a:buChar char="•"/>
            </a:pPr>
            <a:r>
              <a:rPr lang="en-US" dirty="0"/>
              <a:t>Used in </a:t>
            </a:r>
            <a:r>
              <a:rPr lang="en-US" b="1" dirty="0"/>
              <a:t>unmanned reconnaissance vehicles</a:t>
            </a:r>
            <a:r>
              <a:rPr lang="en-US" dirty="0"/>
              <a:t> to navigate battlefields safely.</a:t>
            </a:r>
          </a:p>
          <a:p>
            <a:pPr>
              <a:buFont typeface="Arial" panose="020B0604020202020204" pitchFamily="34" charset="0"/>
              <a:buChar char="•"/>
            </a:pPr>
            <a:r>
              <a:rPr lang="en-US" dirty="0"/>
              <a:t>Reduces human exposure to dangerous zones.</a:t>
            </a:r>
          </a:p>
          <a:p>
            <a:pPr>
              <a:buNone/>
            </a:pPr>
            <a:r>
              <a:rPr lang="en-US" b="1" dirty="0"/>
              <a:t>3</a:t>
            </a:r>
            <a:r>
              <a:rPr lang="en-US" dirty="0"/>
              <a:t>.</a:t>
            </a:r>
            <a:r>
              <a:rPr lang="en-US" b="1" dirty="0"/>
              <a:t>Industrial Automation</a:t>
            </a:r>
            <a:endParaRPr lang="en-US" dirty="0"/>
          </a:p>
          <a:p>
            <a:pPr>
              <a:buFont typeface="Arial" panose="020B0604020202020204" pitchFamily="34" charset="0"/>
              <a:buChar char="•"/>
            </a:pPr>
            <a:r>
              <a:rPr lang="en-US" dirty="0"/>
              <a:t>Can be used in </a:t>
            </a:r>
            <a:r>
              <a:rPr lang="en-US" b="1" dirty="0"/>
              <a:t>factories and warehouses</a:t>
            </a:r>
            <a:r>
              <a:rPr lang="en-US" dirty="0"/>
              <a:t> to move goods using simple hand gestures.</a:t>
            </a:r>
          </a:p>
          <a:p>
            <a:pPr>
              <a:buFont typeface="Arial" panose="020B0604020202020204" pitchFamily="34" charset="0"/>
              <a:buChar char="•"/>
            </a:pPr>
            <a:r>
              <a:rPr lang="en-US" dirty="0"/>
              <a:t>Improves efficiency in </a:t>
            </a:r>
            <a:r>
              <a:rPr lang="en-US" b="1" dirty="0"/>
              <a:t>automated logistic systems</a:t>
            </a:r>
            <a:r>
              <a:rPr lang="en-US" dirty="0"/>
              <a:t>.</a:t>
            </a:r>
          </a:p>
          <a:p>
            <a:pPr>
              <a:buNone/>
            </a:pPr>
            <a:r>
              <a:rPr lang="en-US" b="1" dirty="0"/>
              <a:t>4.Healthcare &amp; Assistance for Differently Abled Individuals</a:t>
            </a:r>
            <a:endParaRPr lang="en-US" dirty="0"/>
          </a:p>
          <a:p>
            <a:pPr>
              <a:buFont typeface="Arial" panose="020B0604020202020204" pitchFamily="34" charset="0"/>
              <a:buChar char="•"/>
            </a:pPr>
            <a:r>
              <a:rPr lang="en-US" dirty="0"/>
              <a:t>Helps physically impaired users control wheelchairs or robotic assistants via gestures.</a:t>
            </a:r>
          </a:p>
          <a:p>
            <a:pPr>
              <a:buFont typeface="Arial" panose="020B0604020202020204" pitchFamily="34" charset="0"/>
              <a:buChar char="•"/>
            </a:pPr>
            <a:r>
              <a:rPr lang="en-US" dirty="0"/>
              <a:t>Can be integrated with </a:t>
            </a:r>
            <a:r>
              <a:rPr lang="en-US" b="1" dirty="0"/>
              <a:t>assistive robotic systems</a:t>
            </a:r>
            <a:r>
              <a:rPr lang="en-US" dirty="0"/>
              <a:t>.</a:t>
            </a:r>
          </a:p>
          <a:p>
            <a:pPr>
              <a:buNone/>
            </a:pPr>
            <a:r>
              <a:rPr lang="en-US" b="1" dirty="0"/>
              <a:t>5.Smart Transportation Systems</a:t>
            </a:r>
            <a:endParaRPr lang="en-US" dirty="0"/>
          </a:p>
          <a:p>
            <a:pPr>
              <a:buFont typeface="Arial" panose="020B0604020202020204" pitchFamily="34" charset="0"/>
              <a:buChar char="•"/>
            </a:pPr>
            <a:r>
              <a:rPr lang="en-US" dirty="0"/>
              <a:t>Can be used in </a:t>
            </a:r>
            <a:r>
              <a:rPr lang="en-US" b="1" dirty="0"/>
              <a:t>autonomous delivery robots</a:t>
            </a:r>
            <a:r>
              <a:rPr lang="en-US" dirty="0"/>
              <a:t>.</a:t>
            </a:r>
          </a:p>
          <a:p>
            <a:pPr>
              <a:buFont typeface="Arial" panose="020B0604020202020204" pitchFamily="34" charset="0"/>
              <a:buChar char="•"/>
            </a:pPr>
            <a:r>
              <a:rPr lang="en-US" dirty="0"/>
              <a:t>Gesture-based navigation can improve </a:t>
            </a:r>
            <a:r>
              <a:rPr lang="en-US" b="1" dirty="0"/>
              <a:t>user interaction with smart vehicles</a:t>
            </a:r>
            <a:r>
              <a:rPr lang="en-US" dirty="0"/>
              <a:t>.</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1DFC5A03-8723-D0D0-00E3-3B2AA3C32CD5}"/>
              </a:ext>
            </a:extLst>
          </p:cNvPr>
          <p:cNvSpPr txBox="1"/>
          <p:nvPr/>
        </p:nvSpPr>
        <p:spPr>
          <a:xfrm>
            <a:off x="6504972" y="877298"/>
            <a:ext cx="5470720" cy="560291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600" b="1" dirty="0">
                <a:latin typeface="Verdana" panose="020B0604030504040204" pitchFamily="34" charset="0"/>
                <a:ea typeface="Verdana" panose="020B0604030504040204" pitchFamily="34" charset="0"/>
              </a:rPr>
              <a:t>Test Cases </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6" name="Rectangle 1">
            <a:extLst>
              <a:ext uri="{FF2B5EF4-FFF2-40B4-BE49-F238E27FC236}">
                <a16:creationId xmlns:a16="http://schemas.microsoft.com/office/drawing/2014/main" id="{EE04000C-2D8D-E1FA-CC98-ED77F805DF72}"/>
              </a:ext>
            </a:extLst>
          </p:cNvPr>
          <p:cNvSpPr>
            <a:spLocks noChangeArrowheads="1"/>
          </p:cNvSpPr>
          <p:nvPr/>
        </p:nvSpPr>
        <p:spPr bwMode="auto">
          <a:xfrm>
            <a:off x="6504972" y="377791"/>
            <a:ext cx="4889955" cy="6155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1. NRF24L01 Communication Test</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Ensured successful transmission of data (</a:t>
            </a:r>
            <a:r>
              <a:rPr kumimoji="0" lang="en-US" altLang="en-US" sz="800" b="0" i="0" u="none" strike="noStrike" cap="none" normalizeH="0" baseline="0" dirty="0">
                <a:ln>
                  <a:noFill/>
                </a:ln>
                <a:solidFill>
                  <a:schemeClr val="tx1"/>
                </a:solidFill>
                <a:effectLst/>
                <a:latin typeface="Arial Unicode MS"/>
              </a:rPr>
              <a:t>F, B, L, R, S</a:t>
            </a:r>
            <a:r>
              <a:rPr kumimoji="0" lang="en-US" altLang="en-US" sz="600" b="0" i="0" u="none" strike="noStrike" cap="none" normalizeH="0" baseline="0" dirty="0">
                <a:ln>
                  <a:noFill/>
                </a:ln>
                <a:solidFill>
                  <a:schemeClr val="tx1"/>
                </a:solidFill>
                <a:effectLst/>
              </a:rPr>
              <a:t>) from </a:t>
            </a:r>
            <a:r>
              <a:rPr kumimoji="0" lang="en-US" altLang="en-US" b="1" i="0" u="none" strike="noStrike" cap="none" normalizeH="0" baseline="0" dirty="0">
                <a:ln>
                  <a:noFill/>
                </a:ln>
                <a:solidFill>
                  <a:schemeClr val="tx1"/>
                </a:solidFill>
                <a:effectLst/>
                <a:latin typeface="Arial" panose="020B0604020202020204" pitchFamily="34" charset="0"/>
              </a:rPr>
              <a:t>ESP32 to Arduino UNO</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Used </a:t>
            </a:r>
            <a:r>
              <a:rPr kumimoji="0" lang="en-US" altLang="en-US" b="1" i="0" u="none" strike="noStrike" cap="none" normalizeH="0" baseline="0" dirty="0">
                <a:ln>
                  <a:noFill/>
                </a:ln>
                <a:solidFill>
                  <a:schemeClr val="tx1"/>
                </a:solidFill>
                <a:effectLst/>
                <a:latin typeface="Arial" panose="020B0604020202020204" pitchFamily="34" charset="0"/>
              </a:rPr>
              <a:t>Serial Monitor logs</a:t>
            </a:r>
            <a:r>
              <a:rPr kumimoji="0" lang="en-US" altLang="en-US" b="0" i="0" u="none" strike="noStrike" cap="none" normalizeH="0" baseline="0" dirty="0">
                <a:ln>
                  <a:noFill/>
                </a:ln>
                <a:solidFill>
                  <a:schemeClr val="tx1"/>
                </a:solidFill>
                <a:effectLst/>
                <a:latin typeface="Arial" panose="020B0604020202020204" pitchFamily="34" charset="0"/>
              </a:rPr>
              <a:t> to confirm successful reception.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a:ln>
                  <a:noFill/>
                </a:ln>
                <a:solidFill>
                  <a:schemeClr val="tx1"/>
                </a:solidFill>
                <a:effectLst/>
                <a:latin typeface="Arial" panose="020B0604020202020204" pitchFamily="34" charset="0"/>
              </a:rPr>
              <a:t>2. Individual Motor Testing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Tested each </a:t>
            </a:r>
            <a:r>
              <a:rPr kumimoji="0" lang="en-US" altLang="en-US" b="1" i="0" u="none" strike="noStrike" cap="none" normalizeH="0" baseline="0" dirty="0">
                <a:ln>
                  <a:noFill/>
                </a:ln>
                <a:solidFill>
                  <a:schemeClr val="tx1"/>
                </a:solidFill>
                <a:effectLst/>
                <a:latin typeface="Arial" panose="020B0604020202020204" pitchFamily="34" charset="0"/>
              </a:rPr>
              <a:t>BO motor individually</a:t>
            </a:r>
            <a:r>
              <a:rPr kumimoji="0" lang="en-US" altLang="en-US" b="0" i="0" u="none" strike="noStrike" cap="none" normalizeH="0" baseline="0" dirty="0">
                <a:ln>
                  <a:noFill/>
                </a:ln>
                <a:solidFill>
                  <a:schemeClr val="tx1"/>
                </a:solidFill>
                <a:effectLst/>
                <a:latin typeface="Arial" panose="020B0604020202020204" pitchFamily="34" charset="0"/>
              </a:rPr>
              <a:t> by manually sending commands.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Ensured </a:t>
            </a:r>
            <a:r>
              <a:rPr kumimoji="0" lang="en-US" altLang="en-US" b="1" i="0" u="none" strike="noStrike" cap="none" normalizeH="0" baseline="0" dirty="0">
                <a:ln>
                  <a:noFill/>
                </a:ln>
                <a:solidFill>
                  <a:schemeClr val="tx1"/>
                </a:solidFill>
                <a:effectLst/>
                <a:latin typeface="Arial" panose="020B0604020202020204" pitchFamily="34" charset="0"/>
              </a:rPr>
              <a:t>smooth forward, backward, left, and right motion</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a:ln>
                  <a:noFill/>
                </a:ln>
                <a:solidFill>
                  <a:schemeClr val="tx1"/>
                </a:solidFill>
                <a:effectLst/>
                <a:latin typeface="Arial" panose="020B0604020202020204" pitchFamily="34" charset="0"/>
              </a:rPr>
              <a:t>3. Integration Testing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Connected all hardware components (ESP32, NRF24L01, Arduino, Motor Driver).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Verified correct movement corresponding to received commands.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4. Stability &amp; Power Supply Testing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Identified </a:t>
            </a:r>
            <a:r>
              <a:rPr kumimoji="0" lang="en-US" altLang="en-US" b="1" i="0" u="none" strike="noStrike" cap="none" normalizeH="0" baseline="0" dirty="0">
                <a:ln>
                  <a:noFill/>
                </a:ln>
                <a:solidFill>
                  <a:schemeClr val="tx1"/>
                </a:solidFill>
                <a:effectLst/>
                <a:latin typeface="Arial" panose="020B0604020202020204" pitchFamily="34" charset="0"/>
              </a:rPr>
              <a:t>NRF24L01 power failures</a:t>
            </a:r>
            <a:r>
              <a:rPr kumimoji="0" lang="en-US" altLang="en-US" b="0" i="0" u="none" strike="noStrike" cap="none" normalizeH="0" baseline="0" dirty="0">
                <a:ln>
                  <a:noFill/>
                </a:ln>
                <a:solidFill>
                  <a:schemeClr val="tx1"/>
                </a:solidFill>
                <a:effectLst/>
                <a:latin typeface="Arial" panose="020B0604020202020204" pitchFamily="34" charset="0"/>
              </a:rPr>
              <a:t> due to fluctuations.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Fixed by adding capacitors (10µF &amp; 100µF) to VCC-GND</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5. Final Real-World Testing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Tested vehicle movement at different </a:t>
            </a:r>
            <a:r>
              <a:rPr kumimoji="0" lang="en-US" altLang="en-US" b="1" i="0" u="none" strike="noStrike" cap="none" normalizeH="0" baseline="0" dirty="0">
                <a:ln>
                  <a:noFill/>
                </a:ln>
                <a:solidFill>
                  <a:schemeClr val="tx1"/>
                </a:solidFill>
                <a:effectLst/>
                <a:latin typeface="Arial" panose="020B0604020202020204" pitchFamily="34" charset="0"/>
              </a:rPr>
              <a:t>distances (1m, 5m, 10m, etc.)</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Measured </a:t>
            </a:r>
            <a:r>
              <a:rPr kumimoji="0" lang="en-US" altLang="en-US" b="1" i="0" u="none" strike="noStrike" cap="none" normalizeH="0" baseline="0" dirty="0">
                <a:ln>
                  <a:noFill/>
                </a:ln>
                <a:solidFill>
                  <a:schemeClr val="tx1"/>
                </a:solidFill>
                <a:effectLst/>
                <a:latin typeface="Arial" panose="020B0604020202020204" pitchFamily="34" charset="0"/>
              </a:rPr>
              <a:t>transmission range and latency</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Ensured the </a:t>
            </a:r>
            <a:r>
              <a:rPr kumimoji="0" lang="en-US" altLang="en-US" b="1" i="0" u="none" strike="noStrike" cap="none" normalizeH="0" baseline="0" dirty="0">
                <a:ln>
                  <a:noFill/>
                </a:ln>
                <a:solidFill>
                  <a:schemeClr val="tx1"/>
                </a:solidFill>
                <a:effectLst/>
                <a:latin typeface="Arial" panose="020B0604020202020204" pitchFamily="34" charset="0"/>
              </a:rPr>
              <a:t>vehicle correctly stops on 'S' command</a:t>
            </a: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428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C9BC5A-A057-B46B-1709-2A866092982A}"/>
              </a:ext>
            </a:extLst>
          </p:cNvPr>
          <p:cNvPicPr>
            <a:picLocks noChangeAspect="1"/>
          </p:cNvPicPr>
          <p:nvPr/>
        </p:nvPicPr>
        <p:blipFill>
          <a:blip r:embed="rId2"/>
          <a:stretch>
            <a:fillRect/>
          </a:stretch>
        </p:blipFill>
        <p:spPr>
          <a:xfrm>
            <a:off x="2318748" y="1258279"/>
            <a:ext cx="7160917" cy="4763395"/>
          </a:xfrm>
          <a:prstGeom prst="rect">
            <a:avLst/>
          </a:prstGeom>
        </p:spPr>
      </p:pic>
      <p:sp>
        <p:nvSpPr>
          <p:cNvPr id="3" name="TextBox 2">
            <a:extLst>
              <a:ext uri="{FF2B5EF4-FFF2-40B4-BE49-F238E27FC236}">
                <a16:creationId xmlns:a16="http://schemas.microsoft.com/office/drawing/2014/main" id="{010F4909-F48B-289E-257D-5D28924A79B9}"/>
              </a:ext>
            </a:extLst>
          </p:cNvPr>
          <p:cNvSpPr txBox="1"/>
          <p:nvPr/>
        </p:nvSpPr>
        <p:spPr>
          <a:xfrm>
            <a:off x="3275635" y="370390"/>
            <a:ext cx="6400800" cy="400110"/>
          </a:xfrm>
          <a:prstGeom prst="rect">
            <a:avLst/>
          </a:prstGeom>
          <a:noFill/>
        </p:spPr>
        <p:txBody>
          <a:bodyPr wrap="square" rtlCol="0">
            <a:spAutoFit/>
          </a:bodyPr>
          <a:lstStyle/>
          <a:p>
            <a:r>
              <a:rPr lang="en-IN" sz="2000" b="1" dirty="0"/>
              <a:t>STRUCTURAL DIAGRAM OF UNO TO NRF24LO1</a:t>
            </a:r>
          </a:p>
        </p:txBody>
      </p:sp>
    </p:spTree>
    <p:extLst>
      <p:ext uri="{BB962C8B-B14F-4D97-AF65-F5344CB8AC3E}">
        <p14:creationId xmlns:p14="http://schemas.microsoft.com/office/powerpoint/2010/main" val="2642860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2A88420-D1C7-4C7E-9A7C-DA6F5697C67A}"/>
              </a:ext>
            </a:extLst>
          </p:cNvPr>
          <p:cNvPicPr>
            <a:picLocks noChangeAspect="1"/>
          </p:cNvPicPr>
          <p:nvPr/>
        </p:nvPicPr>
        <p:blipFill>
          <a:blip r:embed="rId2"/>
          <a:stretch>
            <a:fillRect/>
          </a:stretch>
        </p:blipFill>
        <p:spPr>
          <a:xfrm>
            <a:off x="1504192" y="1169043"/>
            <a:ext cx="9294988" cy="4745619"/>
          </a:xfrm>
          <a:prstGeom prst="rect">
            <a:avLst/>
          </a:prstGeom>
        </p:spPr>
      </p:pic>
      <p:sp>
        <p:nvSpPr>
          <p:cNvPr id="3" name="TextBox 2">
            <a:extLst>
              <a:ext uri="{FF2B5EF4-FFF2-40B4-BE49-F238E27FC236}">
                <a16:creationId xmlns:a16="http://schemas.microsoft.com/office/drawing/2014/main" id="{7B2CFC53-8C99-D045-897C-3B7A4274F7F7}"/>
              </a:ext>
            </a:extLst>
          </p:cNvPr>
          <p:cNvSpPr txBox="1"/>
          <p:nvPr/>
        </p:nvSpPr>
        <p:spPr>
          <a:xfrm>
            <a:off x="3333510" y="312516"/>
            <a:ext cx="5463250" cy="369332"/>
          </a:xfrm>
          <a:prstGeom prst="rect">
            <a:avLst/>
          </a:prstGeom>
          <a:noFill/>
        </p:spPr>
        <p:txBody>
          <a:bodyPr wrap="square" rtlCol="0">
            <a:spAutoFit/>
          </a:bodyPr>
          <a:lstStyle/>
          <a:p>
            <a:r>
              <a:rPr lang="en-IN" sz="1800" b="1" dirty="0"/>
              <a:t>BEHAVIOURAL DIAGRAM OF THE PROJECT</a:t>
            </a:r>
          </a:p>
        </p:txBody>
      </p:sp>
    </p:spTree>
    <p:extLst>
      <p:ext uri="{BB962C8B-B14F-4D97-AF65-F5344CB8AC3E}">
        <p14:creationId xmlns:p14="http://schemas.microsoft.com/office/powerpoint/2010/main" val="2139955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012333-A005-FEA0-4811-C852E2C24B39}"/>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FAD13B1-3AD5-5F48-5EA6-8283F4D732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dirty="0"/>
          </a:p>
        </p:txBody>
      </p:sp>
      <p:sp>
        <p:nvSpPr>
          <p:cNvPr id="4" name="Google Shape;125;p3">
            <a:extLst>
              <a:ext uri="{FF2B5EF4-FFF2-40B4-BE49-F238E27FC236}">
                <a16:creationId xmlns:a16="http://schemas.microsoft.com/office/drawing/2014/main" id="{3B14D212-DF1F-F61D-ECD3-9D20601BCEB3}"/>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 Iteration 1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ECA415C5-05E9-EE8C-B516-CAA160872052}"/>
              </a:ext>
            </a:extLst>
          </p:cNvPr>
          <p:cNvSpPr txBox="1"/>
          <p:nvPr/>
        </p:nvSpPr>
        <p:spPr>
          <a:xfrm>
            <a:off x="0" y="-63554"/>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
        <p:nvSpPr>
          <p:cNvPr id="2" name="Rectangle 1">
            <a:extLst>
              <a:ext uri="{FF2B5EF4-FFF2-40B4-BE49-F238E27FC236}">
                <a16:creationId xmlns:a16="http://schemas.microsoft.com/office/drawing/2014/main" id="{230E23DD-3EA8-26CC-5E63-78BC80D93BD8}"/>
              </a:ext>
            </a:extLst>
          </p:cNvPr>
          <p:cNvSpPr>
            <a:spLocks noChangeArrowheads="1"/>
          </p:cNvSpPr>
          <p:nvPr/>
        </p:nvSpPr>
        <p:spPr bwMode="auto">
          <a:xfrm>
            <a:off x="587169" y="-5388309"/>
            <a:ext cx="9494380" cy="112338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Implementation Process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rPr>
              <a:t>1️⃣ </a:t>
            </a:r>
            <a:r>
              <a:rPr kumimoji="0" lang="en-US" altLang="en-US" sz="2000" b="1" i="0" u="none" strike="noStrike" cap="none" normalizeH="0" baseline="0" dirty="0">
                <a:ln>
                  <a:noFill/>
                </a:ln>
                <a:solidFill>
                  <a:schemeClr val="tx1"/>
                </a:solidFill>
                <a:effectLst/>
                <a:latin typeface="Arial" panose="020B0604020202020204" pitchFamily="34" charset="0"/>
              </a:rPr>
              <a:t>Hardware Setup</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Assembled </a:t>
            </a:r>
            <a:r>
              <a:rPr kumimoji="0" lang="en-US" altLang="en-US" sz="2000" b="1" i="0" u="none" strike="noStrike" cap="none" normalizeH="0" baseline="0" dirty="0">
                <a:ln>
                  <a:noFill/>
                </a:ln>
                <a:solidFill>
                  <a:schemeClr val="tx1"/>
                </a:solidFill>
                <a:effectLst/>
                <a:latin typeface="Arial" panose="020B0604020202020204" pitchFamily="34" charset="0"/>
              </a:rPr>
              <a:t>ESP32 (Transmitter) &amp; Arduino UNO (Receiver)</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Connected </a:t>
            </a:r>
            <a:r>
              <a:rPr kumimoji="0" lang="en-US" altLang="en-US" sz="2000" b="1" i="0" u="none" strike="noStrike" cap="none" normalizeH="0" baseline="0" dirty="0">
                <a:ln>
                  <a:noFill/>
                </a:ln>
                <a:solidFill>
                  <a:schemeClr val="tx1"/>
                </a:solidFill>
                <a:effectLst/>
                <a:latin typeface="Arial" panose="020B0604020202020204" pitchFamily="34" charset="0"/>
              </a:rPr>
              <a:t>NRF24L01 modules</a:t>
            </a:r>
            <a:r>
              <a:rPr kumimoji="0" lang="en-US" altLang="en-US" sz="2000" b="0" i="0" u="none" strike="noStrike" cap="none" normalizeH="0" baseline="0" dirty="0">
                <a:ln>
                  <a:noFill/>
                </a:ln>
                <a:solidFill>
                  <a:schemeClr val="tx1"/>
                </a:solidFill>
                <a:effectLst/>
                <a:latin typeface="Arial" panose="020B0604020202020204" pitchFamily="34" charset="0"/>
              </a:rPr>
              <a:t> for wireless communication.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Integrated </a:t>
            </a:r>
            <a:r>
              <a:rPr kumimoji="0" lang="en-US" altLang="en-US" sz="2000" b="1" i="0" u="none" strike="noStrike" cap="none" normalizeH="0" baseline="0" dirty="0">
                <a:ln>
                  <a:noFill/>
                </a:ln>
                <a:solidFill>
                  <a:schemeClr val="tx1"/>
                </a:solidFill>
                <a:effectLst/>
                <a:latin typeface="Arial" panose="020B0604020202020204" pitchFamily="34" charset="0"/>
              </a:rPr>
              <a:t>TB6612FNG Motor Driver</a:t>
            </a:r>
            <a:r>
              <a:rPr kumimoji="0" lang="en-US" altLang="en-US" sz="2000" b="0" i="0" u="none" strike="noStrike" cap="none" normalizeH="0" baseline="0" dirty="0">
                <a:ln>
                  <a:noFill/>
                </a:ln>
                <a:solidFill>
                  <a:schemeClr val="tx1"/>
                </a:solidFill>
                <a:effectLst/>
                <a:latin typeface="Arial" panose="020B0604020202020204" pitchFamily="34" charset="0"/>
              </a:rPr>
              <a:t> and tested motor connections.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panose="020B0604020202020204" pitchFamily="34" charset="0"/>
              </a:rPr>
              <a:t>2️⃣ </a:t>
            </a:r>
            <a:r>
              <a:rPr kumimoji="0" lang="en-US" altLang="en-US" sz="2000" b="1" i="0" u="none" strike="noStrike" cap="none" normalizeH="0" baseline="0" dirty="0">
                <a:ln>
                  <a:noFill/>
                </a:ln>
                <a:solidFill>
                  <a:schemeClr val="tx1"/>
                </a:solidFill>
                <a:effectLst/>
                <a:latin typeface="Arial" panose="020B0604020202020204" pitchFamily="34" charset="0"/>
              </a:rPr>
              <a:t>Software Development</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Programmed </a:t>
            </a:r>
            <a:r>
              <a:rPr kumimoji="0" lang="en-US" altLang="en-US" sz="2000" b="1" i="0" u="none" strike="noStrike" cap="none" normalizeH="0" baseline="0" dirty="0">
                <a:ln>
                  <a:noFill/>
                </a:ln>
                <a:solidFill>
                  <a:schemeClr val="tx1"/>
                </a:solidFill>
                <a:effectLst/>
                <a:latin typeface="Arial" panose="020B0604020202020204" pitchFamily="34" charset="0"/>
              </a:rPr>
              <a:t>ESP32 to send movement commands</a:t>
            </a:r>
            <a:r>
              <a:rPr kumimoji="0" lang="en-US" altLang="en-US" sz="2000" b="0" i="0" u="none" strike="noStrike" cap="none" normalizeH="0" baseline="0" dirty="0">
                <a:ln>
                  <a:noFill/>
                </a:ln>
                <a:solidFill>
                  <a:schemeClr val="tx1"/>
                </a:solidFill>
                <a:effectLst/>
                <a:latin typeface="Arial" panose="020B0604020202020204" pitchFamily="34" charset="0"/>
              </a:rPr>
              <a:t> (</a:t>
            </a:r>
            <a:r>
              <a:rPr kumimoji="0" lang="en-US" altLang="en-US" sz="1050" b="0" i="0" u="none" strike="noStrike" cap="none" normalizeH="0" baseline="0" dirty="0">
                <a:ln>
                  <a:noFill/>
                </a:ln>
                <a:solidFill>
                  <a:schemeClr val="tx1"/>
                </a:solidFill>
                <a:effectLst/>
                <a:latin typeface="Arial Unicode MS"/>
              </a:rPr>
              <a:t>F, B, L, R, S</a:t>
            </a:r>
            <a:r>
              <a:rPr kumimoji="0" lang="en-US" altLang="en-US" sz="900" b="0" i="0" u="none" strike="noStrike" cap="none" normalizeH="0" baseline="0" dirty="0">
                <a:ln>
                  <a:noFill/>
                </a:ln>
                <a:solidFill>
                  <a:schemeClr val="tx1"/>
                </a:solidFill>
                <a:effectLst/>
              </a:rPr>
              <a:t>).</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Programmed </a:t>
            </a:r>
            <a:r>
              <a:rPr kumimoji="0" lang="en-US" altLang="en-US" sz="2000" b="1" i="0" u="none" strike="noStrike" cap="none" normalizeH="0" baseline="0" dirty="0">
                <a:ln>
                  <a:noFill/>
                </a:ln>
                <a:solidFill>
                  <a:schemeClr val="tx1"/>
                </a:solidFill>
                <a:effectLst/>
                <a:latin typeface="Arial" panose="020B0604020202020204" pitchFamily="34" charset="0"/>
              </a:rPr>
              <a:t>Arduino UNO to receive and process commands</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Used </a:t>
            </a:r>
            <a:r>
              <a:rPr kumimoji="0" lang="en-US" altLang="en-US" sz="2000" b="1" i="0" u="none" strike="noStrike" cap="none" normalizeH="0" baseline="0" dirty="0">
                <a:ln>
                  <a:noFill/>
                </a:ln>
                <a:solidFill>
                  <a:schemeClr val="tx1"/>
                </a:solidFill>
                <a:effectLst/>
                <a:latin typeface="Arial" panose="020B0604020202020204" pitchFamily="34" charset="0"/>
              </a:rPr>
              <a:t>Arduino IDE for coding &amp; debugging</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panose="020B0604020202020204" pitchFamily="34" charset="0"/>
              </a:rPr>
              <a:t>3️⃣ </a:t>
            </a:r>
            <a:r>
              <a:rPr kumimoji="0" lang="en-US" altLang="en-US" sz="2000" b="1" i="0" u="none" strike="noStrike" cap="none" normalizeH="0" baseline="0" dirty="0">
                <a:ln>
                  <a:noFill/>
                </a:ln>
                <a:solidFill>
                  <a:schemeClr val="tx1"/>
                </a:solidFill>
                <a:effectLst/>
                <a:latin typeface="Arial" panose="020B0604020202020204" pitchFamily="34" charset="0"/>
              </a:rPr>
              <a:t>Wireless Communication Testing</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Verified </a:t>
            </a:r>
            <a:r>
              <a:rPr kumimoji="0" lang="en-US" altLang="en-US" sz="2000" b="1" i="0" u="none" strike="noStrike" cap="none" normalizeH="0" baseline="0" dirty="0">
                <a:ln>
                  <a:noFill/>
                </a:ln>
                <a:solidFill>
                  <a:schemeClr val="tx1"/>
                </a:solidFill>
                <a:effectLst/>
                <a:latin typeface="Arial" panose="020B0604020202020204" pitchFamily="34" charset="0"/>
              </a:rPr>
              <a:t>NRF24L01 transmission &amp; reception using Serial Monitor</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Ensured </a:t>
            </a:r>
            <a:r>
              <a:rPr kumimoji="0" lang="en-US" altLang="en-US" sz="2000" b="1" i="0" u="none" strike="noStrike" cap="none" normalizeH="0" baseline="0" dirty="0">
                <a:ln>
                  <a:noFill/>
                </a:ln>
                <a:solidFill>
                  <a:schemeClr val="tx1"/>
                </a:solidFill>
                <a:effectLst/>
                <a:latin typeface="Arial" panose="020B0604020202020204" pitchFamily="34" charset="0"/>
              </a:rPr>
              <a:t>commands were correctly received</a:t>
            </a:r>
            <a:r>
              <a:rPr kumimoji="0" lang="en-US" altLang="en-US" sz="2000" b="0" i="0" u="none" strike="noStrike" cap="none" normalizeH="0" baseline="0" dirty="0">
                <a:ln>
                  <a:noFill/>
                </a:ln>
                <a:solidFill>
                  <a:schemeClr val="tx1"/>
                </a:solidFill>
                <a:effectLst/>
                <a:latin typeface="Arial" panose="020B0604020202020204" pitchFamily="34" charset="0"/>
              </a:rPr>
              <a:t> at different distances.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291909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4FB4E-AB25-B986-6544-C0296069542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62EDE2B-D87B-D03F-3482-F7F114A4F0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dirty="0"/>
          </a:p>
        </p:txBody>
      </p:sp>
      <p:sp>
        <p:nvSpPr>
          <p:cNvPr id="4" name="Google Shape;125;p3">
            <a:extLst>
              <a:ext uri="{FF2B5EF4-FFF2-40B4-BE49-F238E27FC236}">
                <a16:creationId xmlns:a16="http://schemas.microsoft.com/office/drawing/2014/main" id="{C625E54E-A86D-9B94-B470-0435C69F95E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67B823CE-7BA9-D714-A424-29AA44BD6144}"/>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Iteration : Results + Validation against the use cases and test cases</a:t>
            </a: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 </a:t>
            </a: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
        <p:nvSpPr>
          <p:cNvPr id="2" name="Rectangle 1">
            <a:extLst>
              <a:ext uri="{FF2B5EF4-FFF2-40B4-BE49-F238E27FC236}">
                <a16:creationId xmlns:a16="http://schemas.microsoft.com/office/drawing/2014/main" id="{CD8D64A4-1F80-061D-8555-8BB1F8DB0E03}"/>
              </a:ext>
            </a:extLst>
          </p:cNvPr>
          <p:cNvSpPr>
            <a:spLocks noChangeArrowheads="1"/>
          </p:cNvSpPr>
          <p:nvPr/>
        </p:nvSpPr>
        <p:spPr bwMode="auto">
          <a:xfrm>
            <a:off x="175760" y="-2616072"/>
            <a:ext cx="11339964" cy="72635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Arial" panose="020B0604020202020204" pitchFamily="34" charset="0"/>
              </a:rPr>
              <a:t>Results – Iteration 1</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2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Arial" panose="020B0604020202020204" pitchFamily="34" charset="0"/>
              </a:rPr>
              <a:t> </a:t>
            </a:r>
            <a:r>
              <a:rPr kumimoji="0" lang="en-US" altLang="en-US" sz="2400" b="1" i="0" u="none" strike="noStrike" cap="none" normalizeH="0" baseline="0" dirty="0">
                <a:ln>
                  <a:noFill/>
                </a:ln>
                <a:solidFill>
                  <a:schemeClr val="tx1"/>
                </a:solidFill>
                <a:effectLst/>
                <a:latin typeface="Arial" panose="020B0604020202020204" pitchFamily="34" charset="0"/>
              </a:rPr>
              <a:t>Transmission Success Rate:</a:t>
            </a:r>
            <a:r>
              <a:rPr kumimoji="0" lang="en-US" altLang="en-US" sz="2400" b="0" i="0" u="none" strike="noStrike" cap="none" normalizeH="0" baseline="0" dirty="0">
                <a:ln>
                  <a:noFill/>
                </a:ln>
                <a:solidFill>
                  <a:schemeClr val="tx1"/>
                </a:solidFill>
                <a:effectLst/>
                <a:latin typeface="Arial" panose="020B0604020202020204" pitchFamily="34" charset="0"/>
              </a:rPr>
              <a:t> 90% within a </a:t>
            </a:r>
            <a:r>
              <a:rPr kumimoji="0" lang="en-US" altLang="en-US" sz="2400" i="0" u="none" strike="noStrike" cap="none" normalizeH="0" baseline="0" dirty="0">
                <a:ln>
                  <a:noFill/>
                </a:ln>
                <a:solidFill>
                  <a:schemeClr val="tx1"/>
                </a:solidFill>
                <a:effectLst/>
                <a:latin typeface="Arial" panose="020B0604020202020204" pitchFamily="34" charset="0"/>
              </a:rPr>
              <a:t>5m range.</a:t>
            </a:r>
            <a:br>
              <a:rPr kumimoji="0" lang="en-US" altLang="en-US" sz="2400" b="0" i="0" u="none" strike="noStrike" cap="none" normalizeH="0" baseline="0" dirty="0">
                <a:ln>
                  <a:noFill/>
                </a:ln>
                <a:solidFill>
                  <a:schemeClr val="tx1"/>
                </a:solidFill>
                <a:effectLst/>
                <a:latin typeface="Arial" panose="020B0604020202020204" pitchFamily="34" charset="0"/>
              </a:rPr>
            </a:b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2400" b="1" i="0" u="none" strike="noStrike" cap="none" normalizeH="0" baseline="0" dirty="0">
                <a:ln>
                  <a:noFill/>
                </a:ln>
                <a:solidFill>
                  <a:schemeClr val="tx1"/>
                </a:solidFill>
                <a:effectLst/>
                <a:latin typeface="Arial" panose="020B0604020202020204" pitchFamily="34" charset="0"/>
              </a:rPr>
              <a:t>Vehicle responds correctly to:</a:t>
            </a: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2400" b="0" i="0" u="none" strike="noStrike" cap="none" normalizeH="0" baseline="0" dirty="0">
                <a:ln>
                  <a:noFill/>
                </a:ln>
                <a:solidFill>
                  <a:schemeClr val="tx1"/>
                </a:solidFill>
                <a:effectLst/>
                <a:latin typeface="Arial Unicode MS"/>
              </a:rPr>
              <a:t>F, B, L, R, S</a:t>
            </a:r>
            <a:r>
              <a:rPr kumimoji="0" lang="en-US" altLang="en-US" sz="1800" b="0" i="0" u="none" strike="noStrike" cap="none" normalizeH="0" baseline="0" dirty="0">
                <a:ln>
                  <a:noFill/>
                </a:ln>
                <a:solidFill>
                  <a:schemeClr val="tx1"/>
                </a:solidFill>
                <a:effectLst/>
              </a:rPr>
              <a:t> commands.</a:t>
            </a:r>
            <a:br>
              <a:rPr kumimoji="0" lang="en-US" altLang="en-US" sz="1000" b="0" i="0" u="none" strike="noStrike" cap="none" normalizeH="0" baseline="0" dirty="0">
                <a:ln>
                  <a:noFill/>
                </a:ln>
                <a:solidFill>
                  <a:schemeClr val="tx1"/>
                </a:solidFill>
                <a:effectLst/>
              </a:rPr>
            </a:br>
            <a:r>
              <a:rPr kumimoji="0" lang="en-US" altLang="en-US" sz="1000" b="0" i="0" u="none" strike="noStrike" cap="none" normalizeH="0" baseline="0" dirty="0">
                <a:ln>
                  <a:noFill/>
                </a:ln>
                <a:solidFill>
                  <a:schemeClr val="tx1"/>
                </a:solidFill>
                <a:effectLst/>
              </a:rPr>
              <a:t> </a:t>
            </a:r>
            <a:r>
              <a:rPr kumimoji="0" lang="en-US" altLang="en-US" sz="2400" b="1" i="0" u="none" strike="noStrike" cap="none" normalizeH="0" baseline="0" dirty="0">
                <a:ln>
                  <a:noFill/>
                </a:ln>
                <a:solidFill>
                  <a:schemeClr val="tx1"/>
                </a:solidFill>
                <a:effectLst/>
                <a:latin typeface="Arial" panose="020B0604020202020204" pitchFamily="34" charset="0"/>
              </a:rPr>
              <a:t>Power Optimization:</a:t>
            </a:r>
            <a:r>
              <a:rPr kumimoji="0" lang="en-US" altLang="en-US" sz="2400" b="0" i="0" u="none" strike="noStrike" cap="none" normalizeH="0" baseline="0" dirty="0">
                <a:ln>
                  <a:noFill/>
                </a:ln>
                <a:solidFill>
                  <a:schemeClr val="tx1"/>
                </a:solidFill>
                <a:effectLst/>
                <a:latin typeface="Arial" panose="020B0604020202020204" pitchFamily="34" charset="0"/>
              </a:rPr>
              <a:t> Stable voltage achieved with </a:t>
            </a:r>
            <a:r>
              <a:rPr kumimoji="0" lang="en-US" altLang="en-US" sz="2400" i="0" u="none" strike="noStrike" cap="none" normalizeH="0" baseline="0" dirty="0">
                <a:ln>
                  <a:noFill/>
                </a:ln>
                <a:solidFill>
                  <a:schemeClr val="tx1"/>
                </a:solidFill>
                <a:effectLst/>
                <a:latin typeface="Arial" panose="020B0604020202020204" pitchFamily="34" charset="0"/>
              </a:rPr>
              <a:t>capacitors (10µF &amp; 100µF).</a:t>
            </a:r>
            <a:br>
              <a:rPr kumimoji="0" lang="en-US" altLang="en-US" sz="2400" b="0" i="0" u="none" strike="noStrike" cap="none" normalizeH="0" baseline="0" dirty="0">
                <a:ln>
                  <a:noFill/>
                </a:ln>
                <a:solidFill>
                  <a:schemeClr val="tx1"/>
                </a:solidFill>
                <a:effectLst/>
                <a:latin typeface="Arial" panose="020B0604020202020204" pitchFamily="34" charset="0"/>
              </a:rPr>
            </a:br>
            <a:r>
              <a:rPr kumimoji="0" lang="en-US" altLang="en-US" sz="2400" b="1" i="0" u="none" strike="noStrike" cap="none" normalizeH="0" baseline="0" dirty="0">
                <a:ln>
                  <a:noFill/>
                </a:ln>
                <a:solidFill>
                  <a:schemeClr val="tx1"/>
                </a:solidFill>
                <a:effectLst/>
                <a:latin typeface="Arial" panose="020B0604020202020204" pitchFamily="34" charset="0"/>
              </a:rPr>
              <a:t>Latency:</a:t>
            </a:r>
            <a:r>
              <a:rPr kumimoji="0" lang="en-US" altLang="en-US" sz="2400" b="0" i="0" u="none" strike="noStrike" cap="none" normalizeH="0" baseline="0" dirty="0">
                <a:ln>
                  <a:noFill/>
                </a:ln>
                <a:solidFill>
                  <a:schemeClr val="tx1"/>
                </a:solidFill>
                <a:effectLst/>
                <a:latin typeface="Arial" panose="020B0604020202020204" pitchFamily="34" charset="0"/>
              </a:rPr>
              <a:t> Response time ~</a:t>
            </a:r>
            <a:r>
              <a:rPr kumimoji="0" lang="en-US" altLang="en-US" sz="2400" b="1" i="0" u="none" strike="noStrike" cap="none" normalizeH="0" baseline="0" dirty="0">
                <a:ln>
                  <a:noFill/>
                </a:ln>
                <a:solidFill>
                  <a:schemeClr val="tx1"/>
                </a:solidFill>
                <a:effectLst/>
                <a:latin typeface="Arial" panose="020B0604020202020204" pitchFamily="34" charset="0"/>
              </a:rPr>
              <a:t>0.2s</a:t>
            </a:r>
            <a:r>
              <a:rPr kumimoji="0" lang="en-US" altLang="en-US" sz="2400" b="0" i="0" u="none" strike="noStrike" cap="none" normalizeH="0" baseline="0" dirty="0">
                <a:ln>
                  <a:noFill/>
                </a:ln>
                <a:solidFill>
                  <a:schemeClr val="tx1"/>
                </a:solidFill>
                <a:effectLst/>
                <a:latin typeface="Arial" panose="020B0604020202020204" pitchFamily="34" charset="0"/>
              </a:rPr>
              <a:t> after command transmission</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27614680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A65F51-F37A-0F0B-AFF4-2134BDC03074}"/>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60440EB-4A8A-D93C-606D-594A9C00C62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dirty="0"/>
          </a:p>
        </p:txBody>
      </p:sp>
      <p:sp>
        <p:nvSpPr>
          <p:cNvPr id="4" name="Google Shape;125;p3">
            <a:extLst>
              <a:ext uri="{FF2B5EF4-FFF2-40B4-BE49-F238E27FC236}">
                <a16:creationId xmlns:a16="http://schemas.microsoft.com/office/drawing/2014/main" id="{6E899E6C-558C-950D-AACE-666F4910120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 Iteration</a:t>
            </a:r>
            <a:r>
              <a:rPr lang="en-US" sz="2400" b="1" dirty="0">
                <a:latin typeface="Montserrat"/>
                <a:ea typeface="Montserrat"/>
                <a:cs typeface="Montserrat"/>
                <a:sym typeface="Montserrat"/>
              </a:rPr>
              <a:t> 2</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935777F9-D82A-2939-0C57-126FBC7D4C26}"/>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Iteration : Results + Validation against the use cases and test cases </a:t>
            </a: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
        <p:nvSpPr>
          <p:cNvPr id="2" name="Rectangle 1">
            <a:extLst>
              <a:ext uri="{FF2B5EF4-FFF2-40B4-BE49-F238E27FC236}">
                <a16:creationId xmlns:a16="http://schemas.microsoft.com/office/drawing/2014/main" id="{A378FBC4-DA97-6CB8-B09D-E0ABCF4A0A2F}"/>
              </a:ext>
            </a:extLst>
          </p:cNvPr>
          <p:cNvSpPr>
            <a:spLocks noChangeArrowheads="1"/>
          </p:cNvSpPr>
          <p:nvPr/>
        </p:nvSpPr>
        <p:spPr bwMode="auto">
          <a:xfrm>
            <a:off x="452283" y="809977"/>
            <a:ext cx="9946386"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9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Enhancements Over Iteration 1</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rPr>
              <a:t> </a:t>
            </a:r>
            <a:r>
              <a:rPr kumimoji="0" lang="en-US" altLang="en-US" sz="2000" i="0" u="none" strike="noStrike" cap="none" normalizeH="0" baseline="0" dirty="0">
                <a:ln>
                  <a:noFill/>
                </a:ln>
                <a:solidFill>
                  <a:schemeClr val="tx1"/>
                </a:solidFill>
                <a:effectLst/>
                <a:latin typeface="Arial" panose="020B0604020202020204" pitchFamily="34" charset="0"/>
              </a:rPr>
              <a:t>Improved Wireless Communication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Arial" panose="020B0604020202020204" pitchFamily="34" charset="0"/>
              </a:rPr>
              <a:t>Upgraded to NRF24L01+ PA/LNA module for increased range &amp; stability.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Arial" panose="020B0604020202020204" pitchFamily="34" charset="0"/>
              </a:rPr>
              <a:t>Optimized transmission settings (</a:t>
            </a:r>
            <a:r>
              <a:rPr kumimoji="0" lang="en-US" altLang="en-US" sz="1200" i="0" u="none" strike="noStrike" cap="none" normalizeH="0" baseline="0" dirty="0">
                <a:ln>
                  <a:noFill/>
                </a:ln>
                <a:solidFill>
                  <a:schemeClr val="tx1"/>
                </a:solidFill>
                <a:effectLst/>
                <a:latin typeface="Arial Unicode MS"/>
              </a:rPr>
              <a:t>RF24_PA_HIGH</a:t>
            </a:r>
            <a:r>
              <a:rPr kumimoji="0" lang="en-US" altLang="en-US" sz="1050" i="0" u="none" strike="noStrike" cap="none" normalizeH="0" baseline="0" dirty="0">
                <a:ln>
                  <a:noFill/>
                </a:ln>
                <a:solidFill>
                  <a:schemeClr val="tx1"/>
                </a:solidFill>
                <a:effectLst/>
              </a:rPr>
              <a:t>, </a:t>
            </a:r>
            <a:r>
              <a:rPr kumimoji="0" lang="en-US" altLang="en-US" sz="1200" i="0" u="none" strike="noStrike" cap="none" normalizeH="0" baseline="0" dirty="0">
                <a:ln>
                  <a:noFill/>
                </a:ln>
                <a:solidFill>
                  <a:schemeClr val="tx1"/>
                </a:solidFill>
                <a:effectLst/>
                <a:latin typeface="Arial Unicode MS"/>
              </a:rPr>
              <a:t>RF24_250KBPS</a:t>
            </a:r>
            <a:r>
              <a:rPr kumimoji="0" lang="en-US" altLang="en-US" sz="1050" i="0" u="none" strike="noStrike" cap="none" normalizeH="0" baseline="0" dirty="0">
                <a:ln>
                  <a:noFill/>
                </a:ln>
                <a:solidFill>
                  <a:schemeClr val="tx1"/>
                </a:solidFill>
                <a:effectLst/>
              </a:rPr>
              <a:t>).</a:t>
            </a:r>
            <a:r>
              <a:rPr kumimoji="0" lang="en-US" altLang="en-US" sz="2800" i="0" u="none" strike="noStrike" cap="none" normalizeH="0" baseline="0" dirty="0">
                <a:ln>
                  <a:noFill/>
                </a:ln>
                <a:solidFill>
                  <a:schemeClr val="tx1"/>
                </a:solidFill>
                <a:effectLst/>
                <a:latin typeface="Arial" panose="020B0604020202020204" pitchFamily="34" charset="0"/>
              </a:rPr>
              <a:t> </a:t>
            </a:r>
            <a:endParaRPr kumimoji="0" lang="en-US" altLang="en-US" sz="200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chemeClr val="tx1"/>
                </a:solidFill>
                <a:effectLst/>
                <a:latin typeface="Arial" panose="020B0604020202020204" pitchFamily="34" charset="0"/>
              </a:rPr>
              <a:t> Motor Response Optimization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Arial" panose="020B0604020202020204" pitchFamily="34" charset="0"/>
              </a:rPr>
              <a:t>Refined motor control logic to reduce response lag.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Arial" panose="020B0604020202020204" pitchFamily="34" charset="0"/>
              </a:rPr>
              <a:t>Implemented PWM-based speed control for smoother movement.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chemeClr val="tx1"/>
                </a:solidFill>
                <a:effectLst/>
                <a:latin typeface="Arial" panose="020B0604020202020204" pitchFamily="34" charset="0"/>
              </a:rPr>
              <a:t> Final Testing &amp; Stability Checks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Arial" panose="020B0604020202020204" pitchFamily="34" charset="0"/>
              </a:rPr>
              <a:t>Ensured consistent power delivery with LD33CV voltage regulator.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Arial" panose="020B0604020202020204" pitchFamily="34" charset="0"/>
              </a:rPr>
              <a:t>Calibrated capacitor values (47µF for power stability).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38600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E2842-485B-A1BA-74A8-3079DADFFA4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35B471-CC7E-7CB9-A4D6-FB503C8052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dirty="0"/>
          </a:p>
        </p:txBody>
      </p:sp>
      <p:sp>
        <p:nvSpPr>
          <p:cNvPr id="4" name="Google Shape;125;p3">
            <a:extLst>
              <a:ext uri="{FF2B5EF4-FFF2-40B4-BE49-F238E27FC236}">
                <a16:creationId xmlns:a16="http://schemas.microsoft.com/office/drawing/2014/main" id="{67F9DACA-35DE-941A-CCEE-D335FBEB89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Contribution</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5951DA8A-453F-9B13-3160-FA60A7CB42E6}"/>
              </a:ext>
            </a:extLst>
          </p:cNvPr>
          <p:cNvSpPr txBox="1"/>
          <p:nvPr/>
        </p:nvSpPr>
        <p:spPr>
          <a:xfrm>
            <a:off x="429135" y="719317"/>
            <a:ext cx="5761704" cy="5735761"/>
          </a:xfrm>
          <a:prstGeom prst="rect">
            <a:avLst/>
          </a:prstGeom>
          <a:noFill/>
          <a:ln>
            <a:noFill/>
          </a:ln>
        </p:spPr>
        <p:txBody>
          <a:bodyPr spcFirstLastPara="1" wrap="square" lIns="91425" tIns="45700" rIns="91425" bIns="45700" anchor="t" anchorCtr="0">
            <a:noAutofit/>
          </a:bodyPr>
          <a:lstStyle/>
          <a:p>
            <a:r>
              <a:rPr lang="en-US" sz="1900" b="1" dirty="0"/>
              <a:t>TEAM PROGRESS</a:t>
            </a:r>
          </a:p>
          <a:p>
            <a:endParaRPr lang="en-US" sz="1900" b="1" dirty="0"/>
          </a:p>
          <a:p>
            <a:pPr marL="285750" indent="-285750">
              <a:buFont typeface="Arial" panose="020B0604020202020204" pitchFamily="34" charset="0"/>
              <a:buChar char="•"/>
            </a:pPr>
            <a:r>
              <a:rPr lang="en-US" sz="1900" dirty="0"/>
              <a:t>Identified and procured the required hardware components, including cameras, microcontrollers (Raspberry Pi/Arduino), and vehicle motors.</a:t>
            </a:r>
          </a:p>
          <a:p>
            <a:pPr marL="285750" indent="-285750">
              <a:buFont typeface="Arial" panose="020B0604020202020204" pitchFamily="34" charset="0"/>
              <a:buChar char="•"/>
            </a:pPr>
            <a:r>
              <a:rPr lang="en-US" sz="1900" dirty="0"/>
              <a:t>Conducted a literature survey and identified key hardware components for the project.</a:t>
            </a:r>
          </a:p>
          <a:p>
            <a:pPr marL="285750" indent="-285750">
              <a:buFont typeface="Arial" panose="020B0604020202020204" pitchFamily="34" charset="0"/>
              <a:buChar char="•"/>
            </a:pPr>
            <a:r>
              <a:rPr lang="en-US" sz="1900" dirty="0"/>
              <a:t>Developed and tested a basic ML model for static gesture recognition using TensorFlow and OpenCV.</a:t>
            </a:r>
          </a:p>
          <a:p>
            <a:pPr marL="285750" indent="-285750">
              <a:buFont typeface="Arial" panose="020B0604020202020204" pitchFamily="34" charset="0"/>
              <a:buChar char="•"/>
            </a:pPr>
            <a:r>
              <a:rPr lang="en-US" sz="1900" dirty="0"/>
              <a:t>Integrated gesture recognition with vehicle control logic and added obstacle detection using ultrasonic sensors.</a:t>
            </a:r>
          </a:p>
          <a:p>
            <a:pPr marL="285750" indent="-285750">
              <a:buFont typeface="Arial" panose="020B0604020202020204" pitchFamily="34" charset="0"/>
              <a:buChar char="•"/>
            </a:pPr>
            <a:r>
              <a:rPr lang="en-US" sz="1900" dirty="0"/>
              <a:t>Currently optimizing the system for dynamic gesture recognition and real-time responsiveness.</a:t>
            </a:r>
          </a:p>
          <a:p>
            <a:pPr marL="285750" indent="-285750">
              <a:buFont typeface="Arial" panose="020B0604020202020204" pitchFamily="34" charset="0"/>
              <a:buChar char="•"/>
            </a:pPr>
            <a:r>
              <a:rPr lang="en-US" sz="1900" dirty="0"/>
              <a:t>Preparing for comprehensive real-world testing and finalizing project documentation.</a:t>
            </a:r>
            <a:endParaRPr lang="en-IN" sz="1900" dirty="0"/>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a:extLst>
              <a:ext uri="{FF2B5EF4-FFF2-40B4-BE49-F238E27FC236}">
                <a16:creationId xmlns:a16="http://schemas.microsoft.com/office/drawing/2014/main" id="{E154839C-B3E3-3A7B-9FDD-C49C18A4F130}"/>
              </a:ext>
            </a:extLst>
          </p:cNvPr>
          <p:cNvSpPr txBox="1"/>
          <p:nvPr/>
        </p:nvSpPr>
        <p:spPr>
          <a:xfrm>
            <a:off x="6190839" y="757114"/>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600" b="1" dirty="0">
                <a:latin typeface="Verdana" panose="020B0604030504040204" pitchFamily="34" charset="0"/>
                <a:ea typeface="Verdana" panose="020B0604030504040204" pitchFamily="34" charset="0"/>
              </a:rPr>
              <a:t>Individual Contribution </a:t>
            </a:r>
          </a:p>
          <a:p>
            <a:pPr marL="0" marR="0" lvl="0" indent="0" rtl="0">
              <a:lnSpc>
                <a:spcPct val="100000"/>
              </a:lnSpc>
              <a:spcBef>
                <a:spcPts val="0"/>
              </a:spcBef>
              <a:spcAft>
                <a:spcPts val="0"/>
              </a:spcAft>
              <a:buNone/>
            </a:pPr>
            <a:endParaRPr lang="en-IN" sz="1200" b="1" dirty="0">
              <a:latin typeface="Verdana" panose="020B0604030504040204" pitchFamily="34" charset="0"/>
              <a:ea typeface="Verdana" panose="020B0604030504040204" pitchFamily="34" charset="0"/>
            </a:endParaRPr>
          </a:p>
          <a:p>
            <a:pPr>
              <a:buFont typeface="Arial" panose="020B0604020202020204" pitchFamily="34" charset="0"/>
              <a:buChar char="•"/>
            </a:pPr>
            <a:r>
              <a:rPr lang="en-US" sz="2000" dirty="0"/>
              <a:t>[</a:t>
            </a:r>
            <a:r>
              <a:rPr lang="en-US" sz="2000" dirty="0" err="1"/>
              <a:t>Kumpati</a:t>
            </a:r>
            <a:r>
              <a:rPr lang="en-US" sz="2000" dirty="0"/>
              <a:t> Rakesh]: Gesture recognition algorithm development.</a:t>
            </a:r>
          </a:p>
          <a:p>
            <a:pPr>
              <a:buFont typeface="Arial" panose="020B0604020202020204" pitchFamily="34" charset="0"/>
              <a:buChar char="•"/>
            </a:pPr>
            <a:r>
              <a:rPr lang="en-US" sz="2000" dirty="0"/>
              <a:t>[Sandhya Kuram]: Hardware integration and vehicle programming.</a:t>
            </a:r>
          </a:p>
          <a:p>
            <a:pPr>
              <a:buFont typeface="Arial" panose="020B0604020202020204" pitchFamily="34" charset="0"/>
              <a:buChar char="•"/>
            </a:pPr>
            <a:r>
              <a:rPr lang="en-US" sz="2000" dirty="0"/>
              <a:t>[Nunna Karthikeyan]: Performance optimization and testing.</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4275729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A98FA-4F35-C93F-73A2-485950D05BB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132046-4ACE-A1E3-4010-52881C983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dirty="0"/>
          </a:p>
        </p:txBody>
      </p:sp>
      <p:sp>
        <p:nvSpPr>
          <p:cNvPr id="4" name="Google Shape;125;p3">
            <a:extLst>
              <a:ext uri="{FF2B5EF4-FFF2-40B4-BE49-F238E27FC236}">
                <a16:creationId xmlns:a16="http://schemas.microsoft.com/office/drawing/2014/main" id="{9BB43107-1A1B-029D-C73C-2126600571B2}"/>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3200" b="1" i="0" u="none" strike="noStrike" cap="none" dirty="0">
                <a:solidFill>
                  <a:srgbClr val="000000"/>
                </a:solidFill>
                <a:latin typeface="Montserrat"/>
                <a:ea typeface="Montserrat"/>
                <a:cs typeface="Montserrat"/>
                <a:sym typeface="Montserrat"/>
              </a:rPr>
              <a:t>Conclusion &amp; Future Work</a:t>
            </a:r>
            <a:endParaRPr lang="en-US" sz="18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8EB3901A-2C1A-A66B-C9AE-81E8FAFAB4FF}"/>
              </a:ext>
            </a:extLst>
          </p:cNvPr>
          <p:cNvSpPr txBox="1"/>
          <p:nvPr/>
        </p:nvSpPr>
        <p:spPr>
          <a:xfrm>
            <a:off x="594543" y="757114"/>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2800" b="1" dirty="0">
                <a:latin typeface="Verdana" panose="020B0604030504040204" pitchFamily="34" charset="0"/>
                <a:ea typeface="Verdana" panose="020B0604030504040204" pitchFamily="34" charset="0"/>
              </a:rPr>
              <a:t>Summary and Conclusion</a:t>
            </a:r>
          </a:p>
          <a:p>
            <a:pPr marL="0" marR="0" lvl="0" indent="0" rtl="0">
              <a:lnSpc>
                <a:spcPct val="100000"/>
              </a:lnSpc>
              <a:spcBef>
                <a:spcPts val="0"/>
              </a:spcBef>
              <a:spcAft>
                <a:spcPts val="0"/>
              </a:spcAft>
              <a:buNone/>
            </a:pPr>
            <a:endParaRPr lang="en-IN"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US" sz="2200" dirty="0"/>
              <a:t>The development of the </a:t>
            </a:r>
            <a:r>
              <a:rPr lang="en-US" sz="2200" b="1" dirty="0"/>
              <a:t>Gesture-Driven Unmanned Vehicle </a:t>
            </a:r>
            <a:r>
              <a:rPr lang="en-US" sz="2200" dirty="0"/>
              <a:t>successfully demonstrated the feasibility of gesture-based control for autonomous systems. The project effectively integrated ESP32 for transmission, Arduino UNO for reception, and NRF24L01 for wireless communication, enabling real-time vehicle movement. The implementation of TB6612FNG motor drivers ensured efficient power delivery and smooth motor control, while capacitors and voltage regulators stabilized the power supply. Through multiple testing iterations, latency was reduced to ~0.1 seconds, ensuring quick and accurate responses to user commands. Despite challenges such as limited transmission range, occasional signal interference, and initial motor response delays, the system was optimized for reliable performance within a 10-meter range. The project serves as a foundation for future advancements, including AI-driven gesture recognition, obstacle avoidance, long-range wireless communication, and mobile app integration to enhance usability and automation</a:t>
            </a:r>
            <a:r>
              <a:rPr lang="en-US" dirty="0"/>
              <a:t>.</a:t>
            </a: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5678261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E05D7F3-49B9-1B41-1EB7-49B8EB6E87B0}"/>
              </a:ext>
            </a:extLst>
          </p:cNvPr>
          <p:cNvSpPr>
            <a:spLocks noChangeArrowheads="1"/>
          </p:cNvSpPr>
          <p:nvPr/>
        </p:nvSpPr>
        <p:spPr bwMode="auto">
          <a:xfrm>
            <a:off x="314446" y="-86811"/>
            <a:ext cx="11771453" cy="61555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Arial" panose="020B0604020202020204" pitchFamily="34" charset="0"/>
              </a:rPr>
              <a:t>Future Work</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1" i="0" u="none" strike="noStrike" cap="none" normalizeH="0" baseline="0" dirty="0">
              <a:ln>
                <a:noFill/>
              </a:ln>
              <a:solidFill>
                <a:schemeClr val="tx1"/>
              </a:solidFill>
              <a:effectLst/>
              <a:latin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050" i="0" u="none" strike="noStrike" cap="none" normalizeH="0" baseline="0" dirty="0">
                <a:ln>
                  <a:noFill/>
                </a:ln>
                <a:solidFill>
                  <a:schemeClr val="tx1"/>
                </a:solidFill>
                <a:effectLst/>
                <a:latin typeface="Arial" panose="020B0604020202020204" pitchFamily="34" charset="0"/>
              </a:rPr>
              <a:t> </a:t>
            </a:r>
            <a:r>
              <a:rPr kumimoji="0" lang="en-US" altLang="en-US" sz="2800" i="0" u="none" strike="noStrike" cap="none" normalizeH="0" baseline="0" dirty="0">
                <a:ln>
                  <a:noFill/>
                </a:ln>
                <a:solidFill>
                  <a:schemeClr val="tx1"/>
                </a:solidFill>
                <a:effectLst/>
                <a:latin typeface="Arial" panose="020B0604020202020204" pitchFamily="34" charset="0"/>
              </a:rPr>
              <a:t>Improve Gesture Recognition Accuracy</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Arial" panose="020B0604020202020204" pitchFamily="34" charset="0"/>
              </a:rPr>
              <a:t>Implement machine learning models for more precise gesture detection.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Arial" panose="020B0604020202020204" pitchFamily="34" charset="0"/>
              </a:rPr>
              <a:t>Reduce false positives in hand gesture recognition.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Arial" panose="020B0604020202020204" pitchFamily="34" charset="0"/>
              </a:rPr>
              <a:t> Enhance Wireless Communication Range</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Arial" panose="020B0604020202020204" pitchFamily="34" charset="0"/>
              </a:rPr>
              <a:t>Upgrade to LoRa/Zigbee for long-range applications.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Arial" panose="020B0604020202020204" pitchFamily="34" charset="0"/>
              </a:rPr>
              <a:t>Improve NRF24L01 transmission in noisy RF environments.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Arial" panose="020B0604020202020204" pitchFamily="34" charset="0"/>
              </a:rPr>
              <a:t>Autonomous Navigation &amp; Obstacle Detection</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Arial" panose="020B0604020202020204" pitchFamily="34" charset="0"/>
              </a:rPr>
              <a:t>Integrate ultrasonic &amp; infrared sensors for obstacle avoidance.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Arial" panose="020B0604020202020204" pitchFamily="34" charset="0"/>
              </a:rPr>
              <a:t>Implement AI-driven path planning for autonomous movement</a:t>
            </a:r>
            <a:r>
              <a:rPr kumimoji="0" lang="en-US" altLang="en-US" sz="2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74649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1EF97A4B-E82E-712F-CA13-78D59E17A26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Objective and Goals</a:t>
            </a:r>
            <a:endParaRPr dirty="0"/>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Objective </a:t>
            </a:r>
            <a:endParaRPr sz="1000" b="1" i="0" u="none" strike="noStrike" cap="none" dirty="0">
              <a:solidFill>
                <a:srgbClr val="000000"/>
              </a:solidFill>
              <a:latin typeface="Arial"/>
              <a:ea typeface="Arial"/>
              <a:cs typeface="Arial"/>
              <a:sym typeface="Arial"/>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
        <p:nvSpPr>
          <p:cNvPr id="6" name="Rectangle 1">
            <a:extLst>
              <a:ext uri="{FF2B5EF4-FFF2-40B4-BE49-F238E27FC236}">
                <a16:creationId xmlns:a16="http://schemas.microsoft.com/office/drawing/2014/main" id="{48A5F45D-0393-44C5-53CB-204FC52BEA83}"/>
              </a:ext>
            </a:extLst>
          </p:cNvPr>
          <p:cNvSpPr>
            <a:spLocks noChangeArrowheads="1"/>
          </p:cNvSpPr>
          <p:nvPr/>
        </p:nvSpPr>
        <p:spPr bwMode="auto">
          <a:xfrm>
            <a:off x="550606" y="-6358290"/>
            <a:ext cx="11336593" cy="120032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2400" b="1" i="0" u="none" strike="noStrike" cap="none" normalizeH="0" baseline="0" dirty="0">
                <a:ln>
                  <a:noFill/>
                </a:ln>
                <a:solidFill>
                  <a:schemeClr val="tx1"/>
                </a:solidFill>
                <a:effectLst/>
                <a:latin typeface="Arial" panose="020B0604020202020204" pitchFamily="34" charset="0"/>
              </a:rPr>
              <a:t>Objective of the Project:</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i="0" u="none" strike="noStrike" cap="none" normalizeH="0" baseline="0" dirty="0">
                <a:ln>
                  <a:noFill/>
                </a:ln>
                <a:solidFill>
                  <a:schemeClr val="tx1"/>
                </a:solidFill>
                <a:effectLst/>
                <a:latin typeface="Arial" panose="020B0604020202020204" pitchFamily="34" charset="0"/>
              </a:rPr>
              <a:t>To develop a gesture-controlled unmanned vehicle that moves in different directions based on hand gestures detected via a camera.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i="0" u="none" strike="noStrike" cap="none" normalizeH="0" baseline="0" dirty="0">
                <a:ln>
                  <a:noFill/>
                </a:ln>
                <a:solidFill>
                  <a:schemeClr val="tx1"/>
                </a:solidFill>
                <a:effectLst/>
                <a:latin typeface="Arial" panose="020B0604020202020204" pitchFamily="34" charset="0"/>
              </a:rPr>
              <a:t>To implement a wireless communication system between the gesture recognition system and the vehicle.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2400" b="1" i="0" u="none" strike="noStrike" cap="none" normalizeH="0" baseline="0" dirty="0">
                <a:ln>
                  <a:noFill/>
                </a:ln>
                <a:solidFill>
                  <a:schemeClr val="tx1"/>
                </a:solidFill>
                <a:effectLst/>
                <a:latin typeface="Arial" panose="020B0604020202020204" pitchFamily="34" charset="0"/>
              </a:rPr>
              <a:t>Key Features:</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i="0" u="none" strike="noStrike" cap="none" normalizeH="0" baseline="0" dirty="0">
                <a:ln>
                  <a:noFill/>
                </a:ln>
                <a:solidFill>
                  <a:schemeClr val="tx1"/>
                </a:solidFill>
                <a:effectLst/>
                <a:latin typeface="Arial" panose="020B0604020202020204" pitchFamily="34" charset="0"/>
              </a:rPr>
              <a:t>Real-time hand gesture recognition.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i="0" u="none" strike="noStrike" cap="none" normalizeH="0" baseline="0" dirty="0">
                <a:ln>
                  <a:noFill/>
                </a:ln>
                <a:solidFill>
                  <a:schemeClr val="tx1"/>
                </a:solidFill>
                <a:effectLst/>
                <a:latin typeface="Arial" panose="020B0604020202020204" pitchFamily="34" charset="0"/>
              </a:rPr>
              <a:t>Wireless control using NRF24L01 transceivers.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i="0" u="none" strike="noStrike" cap="none" normalizeH="0" baseline="0" dirty="0">
                <a:ln>
                  <a:noFill/>
                </a:ln>
                <a:solidFill>
                  <a:schemeClr val="tx1"/>
                </a:solidFill>
                <a:effectLst/>
                <a:latin typeface="Arial" panose="020B0604020202020204" pitchFamily="34" charset="0"/>
              </a:rPr>
              <a:t>Vehicle responds to predefined gestures (</a:t>
            </a:r>
            <a:r>
              <a:rPr kumimoji="0" lang="en-US" altLang="en-US" sz="1100" i="0" u="none" strike="noStrike" cap="none" normalizeH="0" baseline="0" dirty="0">
                <a:ln>
                  <a:noFill/>
                </a:ln>
                <a:solidFill>
                  <a:schemeClr val="tx1"/>
                </a:solidFill>
                <a:effectLst/>
                <a:latin typeface="Arial Unicode MS"/>
              </a:rPr>
              <a:t>F</a:t>
            </a:r>
            <a:r>
              <a:rPr kumimoji="0" lang="en-US" altLang="en-US" sz="1000" i="0" u="none" strike="noStrike" cap="none" normalizeH="0" baseline="0" dirty="0">
                <a:ln>
                  <a:noFill/>
                </a:ln>
                <a:solidFill>
                  <a:schemeClr val="tx1"/>
                </a:solidFill>
                <a:effectLst/>
              </a:rPr>
              <a:t>, </a:t>
            </a:r>
            <a:r>
              <a:rPr kumimoji="0" lang="en-US" altLang="en-US" sz="1100" i="0" u="none" strike="noStrike" cap="none" normalizeH="0" baseline="0" dirty="0">
                <a:ln>
                  <a:noFill/>
                </a:ln>
                <a:solidFill>
                  <a:schemeClr val="tx1"/>
                </a:solidFill>
                <a:effectLst/>
                <a:latin typeface="Arial Unicode MS"/>
              </a:rPr>
              <a:t>B</a:t>
            </a:r>
            <a:r>
              <a:rPr kumimoji="0" lang="en-US" altLang="en-US" sz="1000" i="0" u="none" strike="noStrike" cap="none" normalizeH="0" baseline="0" dirty="0">
                <a:ln>
                  <a:noFill/>
                </a:ln>
                <a:solidFill>
                  <a:schemeClr val="tx1"/>
                </a:solidFill>
                <a:effectLst/>
              </a:rPr>
              <a:t>, </a:t>
            </a:r>
            <a:r>
              <a:rPr kumimoji="0" lang="en-US" altLang="en-US" sz="1100" i="0" u="none" strike="noStrike" cap="none" normalizeH="0" baseline="0" dirty="0">
                <a:ln>
                  <a:noFill/>
                </a:ln>
                <a:solidFill>
                  <a:schemeClr val="tx1"/>
                </a:solidFill>
                <a:effectLst/>
                <a:latin typeface="Arial Unicode MS"/>
              </a:rPr>
              <a:t>L</a:t>
            </a:r>
            <a:r>
              <a:rPr kumimoji="0" lang="en-US" altLang="en-US" sz="1000" i="0" u="none" strike="noStrike" cap="none" normalizeH="0" baseline="0" dirty="0">
                <a:ln>
                  <a:noFill/>
                </a:ln>
                <a:solidFill>
                  <a:schemeClr val="tx1"/>
                </a:solidFill>
                <a:effectLst/>
              </a:rPr>
              <a:t>, </a:t>
            </a:r>
            <a:r>
              <a:rPr kumimoji="0" lang="en-US" altLang="en-US" sz="1100" i="0" u="none" strike="noStrike" cap="none" normalizeH="0" baseline="0" dirty="0">
                <a:ln>
                  <a:noFill/>
                </a:ln>
                <a:solidFill>
                  <a:schemeClr val="tx1"/>
                </a:solidFill>
                <a:effectLst/>
                <a:latin typeface="Arial Unicode MS"/>
              </a:rPr>
              <a:t>R</a:t>
            </a:r>
            <a:r>
              <a:rPr kumimoji="0" lang="en-US" altLang="en-US" sz="1000" i="0" u="none" strike="noStrike" cap="none" normalizeH="0" baseline="0" dirty="0">
                <a:ln>
                  <a:noFill/>
                </a:ln>
                <a:solidFill>
                  <a:schemeClr val="tx1"/>
                </a:solidFill>
                <a:effectLst/>
              </a:rPr>
              <a:t>, </a:t>
            </a:r>
            <a:r>
              <a:rPr kumimoji="0" lang="en-US" altLang="en-US" sz="1100" i="0" u="none" strike="noStrike" cap="none" normalizeH="0" baseline="0" dirty="0">
                <a:ln>
                  <a:noFill/>
                </a:ln>
                <a:solidFill>
                  <a:schemeClr val="tx1"/>
                </a:solidFill>
                <a:effectLst/>
                <a:latin typeface="Arial Unicode MS"/>
              </a:rPr>
              <a:t>S</a:t>
            </a:r>
            <a:r>
              <a:rPr kumimoji="0" lang="en-US" altLang="en-US" sz="1000" i="0" u="none" strike="noStrike" cap="none" normalizeH="0" baseline="0" dirty="0">
                <a:ln>
                  <a:noFill/>
                </a:ln>
                <a:solidFill>
                  <a:schemeClr val="tx1"/>
                </a:solidFill>
                <a:effectLst/>
              </a:rPr>
              <a:t>).</a:t>
            </a:r>
            <a:r>
              <a:rPr kumimoji="0" lang="en-US" altLang="en-US" sz="240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i="0" u="none" strike="noStrike" cap="none" normalizeH="0" baseline="0" dirty="0">
                <a:ln>
                  <a:noFill/>
                </a:ln>
                <a:solidFill>
                  <a:schemeClr val="tx1"/>
                </a:solidFill>
                <a:effectLst/>
                <a:latin typeface="Arial" panose="020B0604020202020204" pitchFamily="34" charset="0"/>
              </a:rPr>
              <a:t>Uses Arduino UNO and ESP32 for efficient system processing.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296414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a:solidFill>
                  <a:srgbClr val="007069"/>
                </a:solidFill>
                <a:latin typeface="Open Sans"/>
                <a:ea typeface="Open Sans"/>
                <a:cs typeface="Open Sans"/>
                <a:sym typeface="Open Sans"/>
              </a:rPr>
              <a:t>THANK </a:t>
            </a:r>
            <a:r>
              <a:rPr lang="en-US" sz="11500" b="1" i="0" u="none" strike="noStrike" cap="none">
                <a:solidFill>
                  <a:srgbClr val="A5A5A5"/>
                </a:solidFill>
                <a:latin typeface="Open Sans"/>
                <a:ea typeface="Open Sans"/>
                <a:cs typeface="Open Sans"/>
                <a:sym typeface="Open Sans"/>
              </a:rPr>
              <a:t>YOU</a:t>
            </a:r>
            <a:endParaRPr sz="1400" b="0" i="0" u="none" strike="noStrike" cap="none">
              <a:solidFill>
                <a:srgbClr val="000000"/>
              </a:solidFill>
              <a:latin typeface="Aharoni"/>
              <a:ea typeface="Aharoni"/>
              <a:cs typeface="Aharoni"/>
              <a:sym typeface="Aharoni"/>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a:solidFill>
                  <a:srgbClr val="7F7F7F"/>
                </a:solidFill>
                <a:latin typeface="Open Sans"/>
                <a:ea typeface="Open Sans"/>
                <a:cs typeface="Open Sans"/>
                <a:sym typeface="Open Sans"/>
              </a:rPr>
              <a:t>Have a Great Day ! </a:t>
            </a:r>
            <a:endParaRPr sz="1400" b="0" i="0" u="none" strike="noStrike" cap="none" dirty="0">
              <a:solidFill>
                <a:srgbClr val="000000"/>
              </a:solidFill>
              <a:latin typeface="Aharoni"/>
              <a:ea typeface="Aharoni"/>
              <a:cs typeface="Aharoni"/>
              <a:sym typeface="Aharon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8ADDCE-BCC1-5B2A-8AE9-690D5B8118D4}"/>
              </a:ext>
            </a:extLst>
          </p:cNvPr>
          <p:cNvPicPr>
            <a:picLocks noChangeAspect="1"/>
          </p:cNvPicPr>
          <p:nvPr/>
        </p:nvPicPr>
        <p:blipFill>
          <a:blip r:embed="rId2"/>
          <a:stretch>
            <a:fillRect/>
          </a:stretch>
        </p:blipFill>
        <p:spPr>
          <a:xfrm>
            <a:off x="731055" y="1237298"/>
            <a:ext cx="10729890" cy="4383404"/>
          </a:xfrm>
          <a:prstGeom prst="rect">
            <a:avLst/>
          </a:prstGeom>
        </p:spPr>
      </p:pic>
      <p:sp>
        <p:nvSpPr>
          <p:cNvPr id="3" name="TextBox 2">
            <a:extLst>
              <a:ext uri="{FF2B5EF4-FFF2-40B4-BE49-F238E27FC236}">
                <a16:creationId xmlns:a16="http://schemas.microsoft.com/office/drawing/2014/main" id="{1043AC06-61FD-EACB-3038-F5FB9017EF09}"/>
              </a:ext>
            </a:extLst>
          </p:cNvPr>
          <p:cNvSpPr txBox="1"/>
          <p:nvPr/>
        </p:nvSpPr>
        <p:spPr>
          <a:xfrm>
            <a:off x="4988690" y="324091"/>
            <a:ext cx="3831220" cy="461665"/>
          </a:xfrm>
          <a:prstGeom prst="rect">
            <a:avLst/>
          </a:prstGeom>
          <a:noFill/>
        </p:spPr>
        <p:txBody>
          <a:bodyPr wrap="square" rtlCol="0">
            <a:spAutoFit/>
          </a:bodyPr>
          <a:lstStyle/>
          <a:p>
            <a:r>
              <a:rPr lang="en-IN" sz="2400" b="1" dirty="0"/>
              <a:t>GANTT CHART</a:t>
            </a:r>
          </a:p>
        </p:txBody>
      </p:sp>
    </p:spTree>
    <p:extLst>
      <p:ext uri="{BB962C8B-B14F-4D97-AF65-F5344CB8AC3E}">
        <p14:creationId xmlns:p14="http://schemas.microsoft.com/office/powerpoint/2010/main" val="12049932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772C74-1E10-8427-D691-C78F20F428C0}"/>
              </a:ext>
            </a:extLst>
          </p:cNvPr>
          <p:cNvSpPr txBox="1"/>
          <p:nvPr/>
        </p:nvSpPr>
        <p:spPr>
          <a:xfrm>
            <a:off x="983848" y="659756"/>
            <a:ext cx="10451939" cy="4955203"/>
          </a:xfrm>
          <a:prstGeom prst="rect">
            <a:avLst/>
          </a:prstGeom>
          <a:noFill/>
        </p:spPr>
        <p:txBody>
          <a:bodyPr wrap="square" rtlCol="0">
            <a:spAutoFit/>
          </a:bodyPr>
          <a:lstStyle/>
          <a:p>
            <a:pPr>
              <a:buNone/>
            </a:pPr>
            <a:r>
              <a:rPr lang="en-IN" sz="2400" b="1" dirty="0"/>
              <a:t>			                  </a:t>
            </a:r>
            <a:r>
              <a:rPr lang="en-IN" sz="2800" b="1" dirty="0">
                <a:solidFill>
                  <a:schemeClr val="bg2"/>
                </a:solidFill>
              </a:rPr>
              <a:t>GOALS</a:t>
            </a:r>
          </a:p>
          <a:p>
            <a:pPr>
              <a:buNone/>
            </a:pPr>
            <a:r>
              <a:rPr lang="en-IN" sz="2400" b="1" dirty="0"/>
              <a:t>Primary Goals</a:t>
            </a:r>
          </a:p>
          <a:p>
            <a:pPr>
              <a:buFont typeface="Arial" panose="020B0604020202020204" pitchFamily="34" charset="0"/>
              <a:buChar char="•"/>
            </a:pPr>
            <a:r>
              <a:rPr lang="en-IN" sz="2400" dirty="0"/>
              <a:t>Implement real-time gesture recognition to detect predefined hand movements.</a:t>
            </a:r>
          </a:p>
          <a:p>
            <a:pPr>
              <a:buFont typeface="Arial" panose="020B0604020202020204" pitchFamily="34" charset="0"/>
              <a:buChar char="•"/>
            </a:pPr>
            <a:r>
              <a:rPr lang="en-IN" sz="2400" dirty="0"/>
              <a:t>Use NRF24L01 for wireless data transmission between ESP32 (Transmitter) and Arduino UNO (Receiver).</a:t>
            </a:r>
          </a:p>
          <a:p>
            <a:pPr>
              <a:buFont typeface="Arial" panose="020B0604020202020204" pitchFamily="34" charset="0"/>
              <a:buChar char="•"/>
            </a:pPr>
            <a:r>
              <a:rPr lang="en-IN" sz="2400" dirty="0"/>
              <a:t>Ensure precise motor control for vehicle movement.</a:t>
            </a:r>
          </a:p>
          <a:p>
            <a:pPr>
              <a:buFont typeface="Arial" panose="020B0604020202020204" pitchFamily="34" charset="0"/>
              <a:buChar char="•"/>
            </a:pPr>
            <a:r>
              <a:rPr lang="en-IN" sz="2400" dirty="0"/>
              <a:t>Minimize latency in data transmission and vehicle response.</a:t>
            </a:r>
          </a:p>
          <a:p>
            <a:endParaRPr lang="en-IN" sz="2400" dirty="0"/>
          </a:p>
          <a:p>
            <a:pPr>
              <a:buNone/>
            </a:pPr>
            <a:r>
              <a:rPr lang="en-IN" sz="2400" b="1" dirty="0"/>
              <a:t>Secondary Goals (Future Enhancements)</a:t>
            </a:r>
          </a:p>
          <a:p>
            <a:pPr>
              <a:buFont typeface="Arial" panose="020B0604020202020204" pitchFamily="34" charset="0"/>
              <a:buChar char="•"/>
            </a:pPr>
            <a:r>
              <a:rPr lang="en-IN" sz="2400" dirty="0"/>
              <a:t>Integrate machine learning models to improve gesture recognition.</a:t>
            </a:r>
          </a:p>
          <a:p>
            <a:pPr>
              <a:buFont typeface="Arial" panose="020B0604020202020204" pitchFamily="34" charset="0"/>
              <a:buChar char="•"/>
            </a:pPr>
            <a:r>
              <a:rPr lang="en-IN" sz="2400" dirty="0"/>
              <a:t>Upgrade to advanced communication protocols (LoRa/Zigbee).</a:t>
            </a:r>
          </a:p>
          <a:p>
            <a:pPr>
              <a:buFont typeface="Arial" panose="020B0604020202020204" pitchFamily="34" charset="0"/>
              <a:buChar char="•"/>
            </a:pPr>
            <a:r>
              <a:rPr lang="en-IN" sz="2400" dirty="0"/>
              <a:t>Implement obstacle detection using ultrasonic sensors.</a:t>
            </a:r>
          </a:p>
        </p:txBody>
      </p:sp>
    </p:spTree>
    <p:extLst>
      <p:ext uri="{BB962C8B-B14F-4D97-AF65-F5344CB8AC3E}">
        <p14:creationId xmlns:p14="http://schemas.microsoft.com/office/powerpoint/2010/main" val="1700690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5D277163-DDF4-8A7D-727E-9DC95265C51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3241AC6-CE23-A38B-BD86-17E34844F7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
        <p:nvSpPr>
          <p:cNvPr id="5" name="Google Shape;125;p3">
            <a:extLst>
              <a:ext uri="{FF2B5EF4-FFF2-40B4-BE49-F238E27FC236}">
                <a16:creationId xmlns:a16="http://schemas.microsoft.com/office/drawing/2014/main" id="{12977A3E-566F-814B-0D9C-37C0E11411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Project Plan (Clearly mention milestone for objectives under each reviews)</a:t>
            </a:r>
            <a:endParaRPr dirty="0"/>
          </a:p>
        </p:txBody>
      </p:sp>
      <p:sp>
        <p:nvSpPr>
          <p:cNvPr id="2" name="Rectangle 1">
            <a:extLst>
              <a:ext uri="{FF2B5EF4-FFF2-40B4-BE49-F238E27FC236}">
                <a16:creationId xmlns:a16="http://schemas.microsoft.com/office/drawing/2014/main" id="{D8980C22-F4A4-E54C-394E-B91246D04E65}"/>
              </a:ext>
            </a:extLst>
          </p:cNvPr>
          <p:cNvSpPr>
            <a:spLocks noChangeArrowheads="1"/>
          </p:cNvSpPr>
          <p:nvPr/>
        </p:nvSpPr>
        <p:spPr bwMode="auto">
          <a:xfrm>
            <a:off x="578734" y="-4111035"/>
            <a:ext cx="11265155" cy="8679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How It Works:</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2400" b="0" i="0" u="none" strike="noStrike" cap="none" normalizeH="0" baseline="0" dirty="0">
                <a:ln>
                  <a:noFill/>
                </a:ln>
                <a:solidFill>
                  <a:schemeClr val="tx1"/>
                </a:solidFill>
                <a:effectLst/>
                <a:latin typeface="Arial" panose="020B0604020202020204" pitchFamily="34" charset="0"/>
              </a:rPr>
            </a:br>
            <a:r>
              <a:rPr kumimoji="0" lang="en-US" altLang="en-US" sz="2400" i="0" u="none" strike="noStrike" cap="none" normalizeH="0" baseline="0" dirty="0">
                <a:ln>
                  <a:noFill/>
                </a:ln>
                <a:solidFill>
                  <a:schemeClr val="tx1"/>
                </a:solidFill>
                <a:effectLst/>
                <a:latin typeface="Arial" panose="020B0604020202020204" pitchFamily="34" charset="0"/>
              </a:rPr>
              <a:t>1. A camera detects hand gestures and processes them using OpenCV (Future Scope).</a:t>
            </a:r>
            <a:br>
              <a:rPr kumimoji="0" lang="en-US" altLang="en-US" sz="2400" i="0" u="none" strike="noStrike" cap="none" normalizeH="0" baseline="0" dirty="0">
                <a:ln>
                  <a:noFill/>
                </a:ln>
                <a:solidFill>
                  <a:schemeClr val="tx1"/>
                </a:solidFill>
                <a:effectLst/>
                <a:latin typeface="Arial" panose="020B0604020202020204" pitchFamily="34" charset="0"/>
              </a:rPr>
            </a:br>
            <a:r>
              <a:rPr kumimoji="0" lang="en-US" altLang="en-US" sz="2400" i="0" u="none" strike="noStrike" cap="none" normalizeH="0" baseline="0" dirty="0">
                <a:ln>
                  <a:noFill/>
                </a:ln>
                <a:solidFill>
                  <a:schemeClr val="tx1"/>
                </a:solidFill>
                <a:effectLst/>
                <a:latin typeface="Arial" panose="020B0604020202020204" pitchFamily="34" charset="0"/>
              </a:rPr>
              <a:t>2. The recognized gesture is sent to ESP32, which transmits the command (</a:t>
            </a:r>
            <a:r>
              <a:rPr kumimoji="0" lang="en-US" altLang="en-US" b="1" i="0" u="none" strike="noStrike" cap="none" normalizeH="0" baseline="0" dirty="0">
                <a:ln>
                  <a:noFill/>
                </a:ln>
                <a:solidFill>
                  <a:schemeClr val="tx1"/>
                </a:solidFill>
                <a:effectLst/>
                <a:latin typeface="Arial Unicode MS"/>
              </a:rPr>
              <a:t>F</a:t>
            </a:r>
            <a:r>
              <a:rPr kumimoji="0" lang="en-US" altLang="en-US" sz="1100" b="1" i="0" u="none" strike="noStrike" cap="none" normalizeH="0" baseline="0" dirty="0">
                <a:ln>
                  <a:noFill/>
                </a:ln>
                <a:solidFill>
                  <a:schemeClr val="tx1"/>
                </a:solidFill>
                <a:effectLst/>
              </a:rPr>
              <a:t>, </a:t>
            </a:r>
            <a:r>
              <a:rPr kumimoji="0" lang="en-US" altLang="en-US" b="1" i="0" u="none" strike="noStrike" cap="none" normalizeH="0" baseline="0" dirty="0">
                <a:ln>
                  <a:noFill/>
                </a:ln>
                <a:solidFill>
                  <a:schemeClr val="tx1"/>
                </a:solidFill>
                <a:effectLst/>
                <a:latin typeface="Arial Unicode MS"/>
              </a:rPr>
              <a:t>B</a:t>
            </a:r>
            <a:r>
              <a:rPr kumimoji="0" lang="en-US" altLang="en-US" sz="1100" b="1" i="0" u="none" strike="noStrike" cap="none" normalizeH="0" baseline="0" dirty="0">
                <a:ln>
                  <a:noFill/>
                </a:ln>
                <a:solidFill>
                  <a:schemeClr val="tx1"/>
                </a:solidFill>
                <a:effectLst/>
              </a:rPr>
              <a:t>, </a:t>
            </a:r>
            <a:r>
              <a:rPr kumimoji="0" lang="en-US" altLang="en-US" b="1" i="0" u="none" strike="noStrike" cap="none" normalizeH="0" baseline="0" dirty="0">
                <a:ln>
                  <a:noFill/>
                </a:ln>
                <a:solidFill>
                  <a:schemeClr val="tx1"/>
                </a:solidFill>
                <a:effectLst/>
                <a:latin typeface="Arial Unicode MS"/>
              </a:rPr>
              <a:t>L</a:t>
            </a:r>
            <a:r>
              <a:rPr kumimoji="0" lang="en-US" altLang="en-US" sz="1100" b="1" i="0" u="none" strike="noStrike" cap="none" normalizeH="0" baseline="0" dirty="0">
                <a:ln>
                  <a:noFill/>
                </a:ln>
                <a:solidFill>
                  <a:schemeClr val="tx1"/>
                </a:solidFill>
                <a:effectLst/>
              </a:rPr>
              <a:t>, </a:t>
            </a:r>
            <a:r>
              <a:rPr kumimoji="0" lang="en-US" altLang="en-US" b="1" i="0" u="none" strike="noStrike" cap="none" normalizeH="0" baseline="0" dirty="0">
                <a:ln>
                  <a:noFill/>
                </a:ln>
                <a:solidFill>
                  <a:schemeClr val="tx1"/>
                </a:solidFill>
                <a:effectLst/>
                <a:latin typeface="Arial Unicode MS"/>
              </a:rPr>
              <a:t>R</a:t>
            </a:r>
            <a:r>
              <a:rPr kumimoji="0" lang="en-US" altLang="en-US" sz="1100" b="1" i="0" u="none" strike="noStrike" cap="none" normalizeH="0" baseline="0" dirty="0">
                <a:ln>
                  <a:noFill/>
                </a:ln>
                <a:solidFill>
                  <a:schemeClr val="tx1"/>
                </a:solidFill>
                <a:effectLst/>
              </a:rPr>
              <a:t>, </a:t>
            </a:r>
            <a:r>
              <a:rPr kumimoji="0" lang="en-US" altLang="en-US" b="1" i="0" u="none" strike="noStrike" cap="none" normalizeH="0" baseline="0" dirty="0">
                <a:ln>
                  <a:noFill/>
                </a:ln>
                <a:solidFill>
                  <a:schemeClr val="tx1"/>
                </a:solidFill>
                <a:effectLst/>
                <a:latin typeface="Arial Unicode MS"/>
              </a:rPr>
              <a:t>S</a:t>
            </a:r>
            <a:r>
              <a:rPr kumimoji="0" lang="en-US" altLang="en-US" sz="1100" b="1" i="0" u="none" strike="noStrike" cap="none" normalizeH="0" baseline="0" dirty="0">
                <a:ln>
                  <a:noFill/>
                </a:ln>
                <a:solidFill>
                  <a:schemeClr val="tx1"/>
                </a:solidFill>
                <a:effectLst/>
              </a:rPr>
              <a:t>) via </a:t>
            </a:r>
            <a:r>
              <a:rPr kumimoji="0" lang="en-US" altLang="en-US" sz="2400" i="0" u="none" strike="noStrike" cap="none" normalizeH="0" baseline="0" dirty="0">
                <a:ln>
                  <a:noFill/>
                </a:ln>
                <a:solidFill>
                  <a:schemeClr val="tx1"/>
                </a:solidFill>
                <a:effectLst/>
                <a:latin typeface="Arial" panose="020B0604020202020204" pitchFamily="34" charset="0"/>
              </a:rPr>
              <a:t>NRF24L01.</a:t>
            </a:r>
            <a:br>
              <a:rPr kumimoji="0" lang="en-US" altLang="en-US" sz="2400" i="0" u="none" strike="noStrike" cap="none" normalizeH="0" baseline="0" dirty="0">
                <a:ln>
                  <a:noFill/>
                </a:ln>
                <a:solidFill>
                  <a:schemeClr val="tx1"/>
                </a:solidFill>
                <a:effectLst/>
                <a:latin typeface="Arial" panose="020B0604020202020204" pitchFamily="34" charset="0"/>
              </a:rPr>
            </a:br>
            <a:r>
              <a:rPr kumimoji="0" lang="en-US" altLang="en-US" sz="2400" i="0" u="none" strike="noStrike" cap="none" normalizeH="0" baseline="0" dirty="0">
                <a:ln>
                  <a:noFill/>
                </a:ln>
                <a:solidFill>
                  <a:schemeClr val="tx1"/>
                </a:solidFill>
                <a:effectLst/>
                <a:latin typeface="Arial" panose="020B0604020202020204" pitchFamily="34" charset="0"/>
              </a:rPr>
              <a:t>3. Arduino UNO (Receiver) receives the signal and controls the motor driver (TB6612FNG) to move the vehicle accordingly.</a:t>
            </a:r>
            <a:br>
              <a:rPr kumimoji="0" lang="en-US" altLang="en-US" sz="2400" i="0" u="none" strike="noStrike" cap="none" normalizeH="0" baseline="0" dirty="0">
                <a:ln>
                  <a:noFill/>
                </a:ln>
                <a:solidFill>
                  <a:schemeClr val="tx1"/>
                </a:solidFill>
                <a:effectLst/>
                <a:latin typeface="Arial" panose="020B0604020202020204" pitchFamily="34" charset="0"/>
              </a:rPr>
            </a:br>
            <a:r>
              <a:rPr kumimoji="0" lang="en-US" altLang="en-US" sz="2400" i="0" u="none" strike="noStrike" cap="none" normalizeH="0" baseline="0" dirty="0">
                <a:ln>
                  <a:noFill/>
                </a:ln>
                <a:solidFill>
                  <a:schemeClr val="tx1"/>
                </a:solidFill>
                <a:effectLst/>
                <a:latin typeface="Arial" panose="020B0604020202020204" pitchFamily="34" charset="0"/>
              </a:rPr>
              <a:t>4. The vehicle executes movement commands and stops upon receiving 'S'.</a:t>
            </a:r>
          </a:p>
        </p:txBody>
      </p:sp>
    </p:spTree>
    <p:extLst>
      <p:ext uri="{BB962C8B-B14F-4D97-AF65-F5344CB8AC3E}">
        <p14:creationId xmlns:p14="http://schemas.microsoft.com/office/powerpoint/2010/main" val="3316315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EAB61C2-B595-6D36-CB78-3791DED722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sp>
        <p:nvSpPr>
          <p:cNvPr id="4" name="Google Shape;125;p3">
            <a:extLst>
              <a:ext uri="{FF2B5EF4-FFF2-40B4-BE49-F238E27FC236}">
                <a16:creationId xmlns:a16="http://schemas.microsoft.com/office/drawing/2014/main" id="{050F573B-21F3-B526-5212-5E481ED19CDC}"/>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Literature Survey (Improved post minor project)</a:t>
            </a:r>
            <a:endParaRPr dirty="0"/>
          </a:p>
        </p:txBody>
      </p:sp>
      <p:sp>
        <p:nvSpPr>
          <p:cNvPr id="5" name="Google Shape;125;p3">
            <a:extLst>
              <a:ext uri="{FF2B5EF4-FFF2-40B4-BE49-F238E27FC236}">
                <a16:creationId xmlns:a16="http://schemas.microsoft.com/office/drawing/2014/main" id="{189FAE14-3F2D-9B3A-FA7E-862D36BC1477}"/>
              </a:ext>
            </a:extLst>
          </p:cNvPr>
          <p:cNvSpPr txBox="1"/>
          <p:nvPr/>
        </p:nvSpPr>
        <p:spPr>
          <a:xfrm>
            <a:off x="432619" y="479203"/>
            <a:ext cx="1227638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600" b="1" dirty="0">
                <a:latin typeface="Verdana" panose="020B0604030504040204" pitchFamily="34" charset="0"/>
                <a:ea typeface="Verdana" panose="020B0604030504040204" pitchFamily="34" charset="0"/>
              </a:rPr>
              <a:t>Key Publications </a:t>
            </a:r>
          </a:p>
          <a:p>
            <a:pPr>
              <a:buNone/>
            </a:pPr>
            <a:endParaRPr lang="en-IN" b="1" dirty="0"/>
          </a:p>
          <a:p>
            <a:pPr>
              <a:buNone/>
            </a:pPr>
            <a:r>
              <a:rPr lang="en-IN" sz="1500" b="1" dirty="0"/>
              <a:t> Gesture-Based Control Systems</a:t>
            </a:r>
          </a:p>
          <a:p>
            <a:pPr>
              <a:buNone/>
            </a:pPr>
            <a:r>
              <a:rPr lang="en-IN" sz="1500" b="1" dirty="0"/>
              <a:t>1.Hand Gesture Recognition Using OpenCV &amp; ML</a:t>
            </a:r>
          </a:p>
          <a:p>
            <a:pPr>
              <a:buFont typeface="Arial" panose="020B0604020202020204" pitchFamily="34" charset="0"/>
              <a:buChar char="•"/>
            </a:pPr>
            <a:r>
              <a:rPr lang="en-IN" sz="1500" dirty="0"/>
              <a:t>Researchers have successfully used OpenCV and Deep Learning to classify hand gestures.</a:t>
            </a:r>
          </a:p>
          <a:p>
            <a:pPr>
              <a:buFont typeface="Arial" panose="020B0604020202020204" pitchFamily="34" charset="0"/>
              <a:buChar char="•"/>
            </a:pPr>
            <a:r>
              <a:rPr lang="en-IN" sz="1500" dirty="0"/>
              <a:t>Methods such as CNN (Convolutional Neural Networks) improve gesture detection accuracy.</a:t>
            </a:r>
          </a:p>
          <a:p>
            <a:pPr>
              <a:buFont typeface="Arial" panose="020B0604020202020204" pitchFamily="34" charset="0"/>
              <a:buChar char="•"/>
            </a:pPr>
            <a:r>
              <a:rPr lang="en-IN" sz="1500" dirty="0"/>
              <a:t>Reference: XYZ et al., "Real-Time Hand Gesture Recognition for Smart Devices," IEEE, 2022.</a:t>
            </a:r>
          </a:p>
          <a:p>
            <a:pPr>
              <a:buNone/>
            </a:pPr>
            <a:r>
              <a:rPr lang="en-IN" sz="1500" b="1" dirty="0"/>
              <a:t>2. Embedded System-Based Gesture Control for Robotics</a:t>
            </a:r>
          </a:p>
          <a:p>
            <a:pPr>
              <a:buFont typeface="Arial" panose="020B0604020202020204" pitchFamily="34" charset="0"/>
              <a:buChar char="•"/>
            </a:pPr>
            <a:r>
              <a:rPr lang="en-IN" sz="1500" dirty="0"/>
              <a:t>Arduino and Raspberry Pi-based systems have been implemented for gesture-controlled robotic arms.</a:t>
            </a:r>
          </a:p>
          <a:p>
            <a:pPr>
              <a:buFont typeface="Arial" panose="020B0604020202020204" pitchFamily="34" charset="0"/>
              <a:buChar char="•"/>
            </a:pPr>
            <a:r>
              <a:rPr lang="en-IN" sz="1500" dirty="0"/>
              <a:t>Reference: "Gesture-Based Robotic Control using Arduino and Image Processing," IJRET, 2021.</a:t>
            </a:r>
          </a:p>
          <a:p>
            <a:pPr marL="285750" marR="0" lvl="0" indent="-285750" rtl="0">
              <a:lnSpc>
                <a:spcPct val="100000"/>
              </a:lnSpc>
              <a:spcBef>
                <a:spcPts val="0"/>
              </a:spcBef>
              <a:spcAft>
                <a:spcPts val="0"/>
              </a:spcAft>
              <a:buFont typeface="Arial" panose="020B0604020202020204" pitchFamily="34" charset="0"/>
              <a:buChar char="•"/>
            </a:pPr>
            <a:endParaRPr lang="en-IN" sz="1500"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sz="1500" b="1" dirty="0">
                <a:latin typeface="Verdana" panose="020B0604030504040204" pitchFamily="34" charset="0"/>
                <a:ea typeface="Verdana" panose="020B0604030504040204" pitchFamily="34" charset="0"/>
              </a:rPr>
              <a:t>Key Resources – Whitepaper| Application Notes |  Datasheet| Others</a:t>
            </a:r>
          </a:p>
          <a:p>
            <a:pPr>
              <a:buNone/>
            </a:pPr>
            <a:endParaRPr lang="en-IN" sz="1500" b="1" dirty="0"/>
          </a:p>
          <a:p>
            <a:pPr>
              <a:buNone/>
            </a:pPr>
            <a:r>
              <a:rPr lang="en-IN" sz="1500" dirty="0"/>
              <a:t> Comparison of Wireless Modules: NRF24L01 vs. LoRa vs. Zigbee</a:t>
            </a:r>
          </a:p>
          <a:p>
            <a:pPr>
              <a:buFont typeface="Arial" panose="020B0604020202020204" pitchFamily="34" charset="0"/>
              <a:buChar char="•"/>
            </a:pPr>
            <a:r>
              <a:rPr lang="en-IN" sz="1500" dirty="0"/>
              <a:t>NRF24L01 is ideal for short-range, low-latency applications like gesture-controlled vehicles.</a:t>
            </a:r>
          </a:p>
          <a:p>
            <a:pPr>
              <a:buFont typeface="Arial" panose="020B0604020202020204" pitchFamily="34" charset="0"/>
              <a:buChar char="•"/>
            </a:pPr>
            <a:r>
              <a:rPr lang="en-IN" sz="1500" dirty="0"/>
              <a:t>LoRa provides better long-range capabilities but at a lower data rate.</a:t>
            </a:r>
          </a:p>
          <a:p>
            <a:pPr>
              <a:buFont typeface="Arial" panose="020B0604020202020204" pitchFamily="34" charset="0"/>
              <a:buChar char="•"/>
            </a:pPr>
            <a:r>
              <a:rPr lang="en-IN" sz="1500" dirty="0"/>
              <a:t>Reference: "Comparative Study of Wireless Modules for IoT Applications," ScienceDirect, 2019.</a:t>
            </a:r>
          </a:p>
          <a:p>
            <a:pPr marL="285750" marR="0" lvl="0" indent="-285750" rtl="0">
              <a:lnSpc>
                <a:spcPct val="100000"/>
              </a:lnSpc>
              <a:spcBef>
                <a:spcPts val="0"/>
              </a:spcBef>
              <a:spcAft>
                <a:spcPts val="0"/>
              </a:spcAft>
              <a:buFont typeface="Arial" panose="020B0604020202020204" pitchFamily="34" charset="0"/>
              <a:buChar char="•"/>
            </a:pPr>
            <a:endParaRPr lang="en-IN" sz="1500" b="1" dirty="0">
              <a:latin typeface="Verdana" panose="020B0604030504040204" pitchFamily="34" charset="0"/>
              <a:ea typeface="Verdana" panose="020B0604030504040204" pitchFamily="34" charset="0"/>
            </a:endParaRPr>
          </a:p>
          <a:p>
            <a:pPr marL="0" marR="0" lvl="0" indent="0" rtl="0">
              <a:lnSpc>
                <a:spcPct val="100000"/>
              </a:lnSpc>
              <a:spcBef>
                <a:spcPts val="0"/>
              </a:spcBef>
              <a:spcAft>
                <a:spcPts val="0"/>
              </a:spcAft>
              <a:buNone/>
            </a:pPr>
            <a:r>
              <a:rPr lang="en-IN" sz="1500" b="1" dirty="0">
                <a:latin typeface="Verdana" panose="020B0604030504040204" pitchFamily="34" charset="0"/>
                <a:ea typeface="Verdana" panose="020B0604030504040204" pitchFamily="34" charset="0"/>
              </a:rPr>
              <a:t>Existing Implementations – Products| Opensource| GitHub etc </a:t>
            </a:r>
          </a:p>
          <a:p>
            <a:pPr marL="0" marR="0" lvl="0" indent="0" rtl="0">
              <a:lnSpc>
                <a:spcPct val="100000"/>
              </a:lnSpc>
              <a:spcBef>
                <a:spcPts val="0"/>
              </a:spcBef>
              <a:spcAft>
                <a:spcPts val="0"/>
              </a:spcAft>
              <a:buNone/>
            </a:pPr>
            <a:endParaRPr lang="en-IN" sz="1500" dirty="0">
              <a:latin typeface="Verdana" panose="020B0604030504040204" pitchFamily="34" charset="0"/>
              <a:ea typeface="Verdana" panose="020B0604030504040204" pitchFamily="34" charset="0"/>
            </a:endParaRPr>
          </a:p>
          <a:p>
            <a:pPr>
              <a:buNone/>
            </a:pPr>
            <a:r>
              <a:rPr lang="en-IN" sz="1500" dirty="0"/>
              <a:t> Gesture-Based Navigation in Unmanned Vehicles</a:t>
            </a:r>
          </a:p>
          <a:p>
            <a:pPr>
              <a:buFont typeface="Arial" panose="020B0604020202020204" pitchFamily="34" charset="0"/>
              <a:buChar char="•"/>
            </a:pPr>
            <a:r>
              <a:rPr lang="en-IN" sz="1500" dirty="0"/>
              <a:t>Gesture-controlled systems are being integrated into semi-autonomous delivery robots.</a:t>
            </a:r>
          </a:p>
          <a:p>
            <a:pPr>
              <a:buFont typeface="Arial" panose="020B0604020202020204" pitchFamily="34" charset="0"/>
              <a:buChar char="•"/>
            </a:pPr>
            <a:r>
              <a:rPr lang="en-IN" sz="1500" dirty="0"/>
              <a:t>The use of IMU sensors and computer vision improves precision.</a:t>
            </a:r>
          </a:p>
          <a:p>
            <a:pPr>
              <a:buFont typeface="Arial" panose="020B0604020202020204" pitchFamily="34" charset="0"/>
              <a:buChar char="•"/>
            </a:pPr>
            <a:r>
              <a:rPr lang="en-IN" sz="1500" dirty="0"/>
              <a:t>Reference: "Gesture-Based Human-Machine Interaction in Autonomous Systems," IEEE, 2023</a:t>
            </a:r>
            <a:r>
              <a:rPr lang="en-IN" sz="1500" b="1" dirty="0"/>
              <a:t>.</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 </a:t>
            </a:r>
          </a:p>
        </p:txBody>
      </p:sp>
    </p:spTree>
    <p:extLst>
      <p:ext uri="{BB962C8B-B14F-4D97-AF65-F5344CB8AC3E}">
        <p14:creationId xmlns:p14="http://schemas.microsoft.com/office/powerpoint/2010/main" val="25382414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B403AB-7BB0-6C4E-FE80-50BC2EA9D4AF}"/>
              </a:ext>
            </a:extLst>
          </p:cNvPr>
          <p:cNvSpPr txBox="1"/>
          <p:nvPr/>
        </p:nvSpPr>
        <p:spPr>
          <a:xfrm>
            <a:off x="347241" y="277792"/>
            <a:ext cx="11354764" cy="5016758"/>
          </a:xfrm>
          <a:prstGeom prst="rect">
            <a:avLst/>
          </a:prstGeom>
          <a:noFill/>
        </p:spPr>
        <p:txBody>
          <a:bodyPr wrap="square">
            <a:spAutoFit/>
          </a:bodyPr>
          <a:lstStyle/>
          <a:p>
            <a:pPr>
              <a:buNone/>
            </a:pPr>
            <a:r>
              <a:rPr lang="en-IN" sz="2000" b="1" dirty="0"/>
              <a:t>                                                           Hardware Components</a:t>
            </a:r>
          </a:p>
          <a:p>
            <a:pPr>
              <a:buNone/>
            </a:pPr>
            <a:endParaRPr lang="en-IN" sz="2000" b="1" dirty="0"/>
          </a:p>
          <a:p>
            <a:pPr>
              <a:buNone/>
            </a:pPr>
            <a:r>
              <a:rPr lang="en-IN" sz="2000" b="1" dirty="0"/>
              <a:t>Microcontrollers</a:t>
            </a:r>
          </a:p>
          <a:p>
            <a:pPr>
              <a:buNone/>
            </a:pPr>
            <a:r>
              <a:rPr lang="en-IN" sz="2000" dirty="0"/>
              <a:t> </a:t>
            </a:r>
            <a:r>
              <a:rPr lang="en-IN" sz="2000" b="1" dirty="0"/>
              <a:t>ESP32:</a:t>
            </a:r>
            <a:r>
              <a:rPr lang="en-IN" sz="2000" dirty="0"/>
              <a:t> Processes and transmits gesture commands.</a:t>
            </a:r>
            <a:br>
              <a:rPr lang="en-IN" sz="2000" dirty="0"/>
            </a:br>
            <a:r>
              <a:rPr lang="en-IN" sz="2000" dirty="0"/>
              <a:t> </a:t>
            </a:r>
            <a:r>
              <a:rPr lang="en-IN" sz="2000" b="1" dirty="0"/>
              <a:t>Arduino UNO:</a:t>
            </a:r>
            <a:r>
              <a:rPr lang="en-IN" sz="2000" dirty="0"/>
              <a:t> Receives commands and controls the motor driver.</a:t>
            </a:r>
          </a:p>
          <a:p>
            <a:pPr>
              <a:buNone/>
            </a:pPr>
            <a:r>
              <a:rPr lang="en-IN" sz="2000" b="1" dirty="0"/>
              <a:t>Communication Module</a:t>
            </a:r>
          </a:p>
          <a:p>
            <a:pPr>
              <a:buNone/>
            </a:pPr>
            <a:r>
              <a:rPr lang="en-IN" sz="2000" b="1" dirty="0"/>
              <a:t>NRF24L01 (Wireless Transceiver):</a:t>
            </a:r>
            <a:r>
              <a:rPr lang="en-IN" sz="2000" dirty="0"/>
              <a:t> Sends data between transmitter and receiver.</a:t>
            </a:r>
          </a:p>
          <a:p>
            <a:pPr>
              <a:buNone/>
            </a:pPr>
            <a:r>
              <a:rPr lang="en-IN" sz="2000" b="1" dirty="0"/>
              <a:t>Motor Driver &amp; Motors</a:t>
            </a:r>
          </a:p>
          <a:p>
            <a:pPr>
              <a:buNone/>
            </a:pPr>
            <a:r>
              <a:rPr lang="en-IN" sz="2000" dirty="0"/>
              <a:t> </a:t>
            </a:r>
            <a:r>
              <a:rPr lang="en-IN" sz="2000" b="1" dirty="0"/>
              <a:t>TB6612FNG Motor Driver:</a:t>
            </a:r>
            <a:r>
              <a:rPr lang="en-IN" sz="2000" dirty="0"/>
              <a:t> Controls the motors based on received commands.</a:t>
            </a:r>
            <a:br>
              <a:rPr lang="en-IN" sz="2000" dirty="0"/>
            </a:br>
            <a:r>
              <a:rPr lang="en-IN" sz="2000" dirty="0"/>
              <a:t> </a:t>
            </a:r>
            <a:r>
              <a:rPr lang="en-IN" sz="2000" b="1" dirty="0"/>
              <a:t>BO Motors (4x):</a:t>
            </a:r>
            <a:r>
              <a:rPr lang="en-IN" sz="2000" dirty="0"/>
              <a:t> Provide movement to the vehicle.</a:t>
            </a:r>
          </a:p>
          <a:p>
            <a:pPr>
              <a:buNone/>
            </a:pPr>
            <a:r>
              <a:rPr lang="en-IN" sz="2000" b="1" dirty="0"/>
              <a:t>Power Supply</a:t>
            </a:r>
          </a:p>
          <a:p>
            <a:pPr>
              <a:buNone/>
            </a:pPr>
            <a:r>
              <a:rPr lang="en-IN" sz="2000" b="1" dirty="0"/>
              <a:t>18650 Li-ion Batteries:</a:t>
            </a:r>
            <a:r>
              <a:rPr lang="en-IN" sz="2000" dirty="0"/>
              <a:t> Powers the vehicle.</a:t>
            </a:r>
            <a:br>
              <a:rPr lang="en-IN" sz="2000" dirty="0"/>
            </a:br>
            <a:r>
              <a:rPr lang="en-IN" sz="2000" b="1" dirty="0"/>
              <a:t>LD33CV Voltage Regulator:</a:t>
            </a:r>
            <a:r>
              <a:rPr lang="en-IN" sz="2000" dirty="0"/>
              <a:t> Provides stable 3.3V to NRF24L01.</a:t>
            </a:r>
          </a:p>
          <a:p>
            <a:pPr>
              <a:buNone/>
            </a:pPr>
            <a:r>
              <a:rPr lang="en-IN" sz="2000" b="1" dirty="0"/>
              <a:t>Additional Components</a:t>
            </a:r>
          </a:p>
          <a:p>
            <a:pPr>
              <a:buNone/>
            </a:pPr>
            <a:r>
              <a:rPr lang="en-IN" sz="2000" b="1" dirty="0"/>
              <a:t>Capacitors (10µF &amp; 100µF):</a:t>
            </a:r>
            <a:r>
              <a:rPr lang="en-IN" sz="2000" dirty="0"/>
              <a:t> Prevents power fluctuations.</a:t>
            </a:r>
            <a:br>
              <a:rPr lang="en-IN" sz="2000" dirty="0"/>
            </a:br>
            <a:r>
              <a:rPr lang="en-IN" sz="2000" b="1" dirty="0"/>
              <a:t>Wires &amp; Connectors:</a:t>
            </a:r>
            <a:r>
              <a:rPr lang="en-IN" sz="2000" dirty="0"/>
              <a:t> For proper wiring.</a:t>
            </a:r>
          </a:p>
        </p:txBody>
      </p:sp>
    </p:spTree>
    <p:extLst>
      <p:ext uri="{BB962C8B-B14F-4D97-AF65-F5344CB8AC3E}">
        <p14:creationId xmlns:p14="http://schemas.microsoft.com/office/powerpoint/2010/main" val="3665960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45A650A-D226-80E5-E546-BD70A62B04D9}"/>
              </a:ext>
            </a:extLst>
          </p:cNvPr>
          <p:cNvSpPr txBox="1"/>
          <p:nvPr/>
        </p:nvSpPr>
        <p:spPr>
          <a:xfrm>
            <a:off x="243068" y="254643"/>
            <a:ext cx="11007524" cy="5262979"/>
          </a:xfrm>
          <a:prstGeom prst="rect">
            <a:avLst/>
          </a:prstGeom>
          <a:noFill/>
        </p:spPr>
        <p:txBody>
          <a:bodyPr wrap="square">
            <a:spAutoFit/>
          </a:bodyPr>
          <a:lstStyle/>
          <a:p>
            <a:pPr>
              <a:buNone/>
            </a:pPr>
            <a:r>
              <a:rPr lang="en-IN" sz="2800" b="1" dirty="0"/>
              <a:t>                                 Software Components</a:t>
            </a:r>
          </a:p>
          <a:p>
            <a:pPr>
              <a:buNone/>
            </a:pPr>
            <a:endParaRPr lang="en-IN" sz="2800" b="1" dirty="0"/>
          </a:p>
          <a:p>
            <a:pPr>
              <a:buNone/>
            </a:pPr>
            <a:r>
              <a:rPr lang="en-IN" sz="2800" b="1" dirty="0"/>
              <a:t>Programming Languages</a:t>
            </a:r>
          </a:p>
          <a:p>
            <a:pPr>
              <a:buNone/>
            </a:pPr>
            <a:endParaRPr lang="en-IN" sz="2800" b="1" dirty="0"/>
          </a:p>
          <a:p>
            <a:pPr>
              <a:buNone/>
            </a:pPr>
            <a:r>
              <a:rPr lang="en-IN" sz="2800" b="1" dirty="0"/>
              <a:t>C++ (for Arduino/ESP32 Programming in Arduino IDE)</a:t>
            </a:r>
            <a:br>
              <a:rPr lang="en-IN" sz="2800" dirty="0"/>
            </a:br>
            <a:r>
              <a:rPr lang="en-IN" sz="2800" dirty="0"/>
              <a:t> </a:t>
            </a:r>
            <a:r>
              <a:rPr lang="en-IN" sz="2800" b="1" dirty="0"/>
              <a:t>Python (For Gesture Recognition - Future Scope)</a:t>
            </a:r>
          </a:p>
          <a:p>
            <a:pPr>
              <a:buNone/>
            </a:pPr>
            <a:endParaRPr lang="en-IN" sz="2800" dirty="0"/>
          </a:p>
          <a:p>
            <a:pPr>
              <a:buNone/>
            </a:pPr>
            <a:r>
              <a:rPr lang="en-IN" sz="2800" b="1" dirty="0"/>
              <a:t>Software Used</a:t>
            </a:r>
          </a:p>
          <a:p>
            <a:pPr>
              <a:buNone/>
            </a:pPr>
            <a:endParaRPr lang="en-IN" sz="2800" b="1" dirty="0"/>
          </a:p>
          <a:p>
            <a:r>
              <a:rPr lang="en-IN" sz="2800" b="1" dirty="0"/>
              <a:t>Arduino IDE:</a:t>
            </a:r>
            <a:r>
              <a:rPr lang="en-IN" sz="2800" dirty="0"/>
              <a:t> Writing and uploading microcontroller code.</a:t>
            </a:r>
            <a:br>
              <a:rPr lang="en-IN" sz="2800" dirty="0"/>
            </a:br>
            <a:r>
              <a:rPr lang="en-IN" sz="2800" b="1" dirty="0"/>
              <a:t>OpenCV (Future Scope):</a:t>
            </a:r>
            <a:r>
              <a:rPr lang="en-IN" sz="2800" dirty="0"/>
              <a:t> Gesture recognition.</a:t>
            </a:r>
            <a:br>
              <a:rPr lang="en-IN" sz="2800" dirty="0"/>
            </a:br>
            <a:r>
              <a:rPr lang="en-IN" sz="2800" b="1" dirty="0"/>
              <a:t>nRF24L01 Library:</a:t>
            </a:r>
            <a:r>
              <a:rPr lang="en-IN" sz="2800" dirty="0"/>
              <a:t> Wireless communication setup.</a:t>
            </a:r>
          </a:p>
        </p:txBody>
      </p:sp>
    </p:spTree>
    <p:extLst>
      <p:ext uri="{BB962C8B-B14F-4D97-AF65-F5344CB8AC3E}">
        <p14:creationId xmlns:p14="http://schemas.microsoft.com/office/powerpoint/2010/main" val="1638122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F53F8-9556-4270-5B9D-9550237E944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CCA8DE1-C914-AC92-41A9-F53CE64505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dirty="0"/>
          </a:p>
        </p:txBody>
      </p:sp>
      <p:sp>
        <p:nvSpPr>
          <p:cNvPr id="6" name="AutoShape 2">
            <a:extLst>
              <a:ext uri="{FF2B5EF4-FFF2-40B4-BE49-F238E27FC236}">
                <a16:creationId xmlns:a16="http://schemas.microsoft.com/office/drawing/2014/main" id="{43131093-47F3-4B6B-A71F-87C052D9F3A0}"/>
              </a:ext>
            </a:extLst>
          </p:cNvPr>
          <p:cNvSpPr>
            <a:spLocks noChangeAspect="1" noChangeArrowheads="1"/>
          </p:cNvSpPr>
          <p:nvPr/>
        </p:nvSpPr>
        <p:spPr bwMode="auto">
          <a:xfrm>
            <a:off x="5352979" y="-821150"/>
            <a:ext cx="270387" cy="27038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Rectangle 3">
            <a:extLst>
              <a:ext uri="{FF2B5EF4-FFF2-40B4-BE49-F238E27FC236}">
                <a16:creationId xmlns:a16="http://schemas.microsoft.com/office/drawing/2014/main" id="{E1C0180C-32C7-B201-5F1A-1F550EF5C23B}"/>
              </a:ext>
            </a:extLst>
          </p:cNvPr>
          <p:cNvSpPr>
            <a:spLocks noChangeArrowheads="1"/>
          </p:cNvSpPr>
          <p:nvPr/>
        </p:nvSpPr>
        <p:spPr bwMode="auto">
          <a:xfrm>
            <a:off x="509287" y="150470"/>
            <a:ext cx="12047150" cy="5663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a:t>
            </a:r>
            <a:r>
              <a:rPr kumimoji="0" lang="en-US" altLang="en-US" sz="4000" b="1" i="0" u="none" strike="noStrike" cap="none" normalizeH="0" baseline="0" dirty="0">
                <a:ln>
                  <a:noFill/>
                </a:ln>
                <a:solidFill>
                  <a:schemeClr val="tx1"/>
                </a:solidFill>
                <a:effectLst/>
                <a:latin typeface="Arial" panose="020B0604020202020204" pitchFamily="34" charset="0"/>
              </a:rPr>
              <a:t>System Architecture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Arial" panose="020B0604020202020204" pitchFamily="34" charset="0"/>
              </a:rPr>
              <a:t>Gesture Recognition Stage</a:t>
            </a:r>
            <a:endParaRPr kumimoji="0" lang="en-US" altLang="en-US" sz="3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The camera captures hand gestures.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Future scope: </a:t>
            </a:r>
            <a:r>
              <a:rPr kumimoji="0" lang="en-US" altLang="en-US" sz="3200" i="0" u="none" strike="noStrike" cap="none" normalizeH="0" baseline="0" dirty="0">
                <a:ln>
                  <a:noFill/>
                </a:ln>
                <a:solidFill>
                  <a:schemeClr val="tx1"/>
                </a:solidFill>
                <a:effectLst/>
                <a:latin typeface="Arial" panose="020B0604020202020204" pitchFamily="34" charset="0"/>
              </a:rPr>
              <a:t>Machine Learning model to classify gestures.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i="0" u="none" strike="noStrike" cap="none" normalizeH="0" baseline="0" dirty="0">
                <a:ln>
                  <a:noFill/>
                </a:ln>
                <a:solidFill>
                  <a:schemeClr val="tx1"/>
                </a:solidFill>
                <a:effectLst/>
                <a:latin typeface="Arial" panose="020B0604020202020204" pitchFamily="34" charset="0"/>
              </a:rPr>
              <a:t>Wireless Transmission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E</a:t>
            </a:r>
            <a:r>
              <a:rPr kumimoji="0" lang="en-US" altLang="en-US" sz="3200" i="0" u="none" strike="noStrike" cap="none" normalizeH="0" baseline="0" dirty="0">
                <a:ln>
                  <a:noFill/>
                </a:ln>
                <a:solidFill>
                  <a:schemeClr val="tx1"/>
                </a:solidFill>
                <a:effectLst/>
                <a:latin typeface="Arial" panose="020B0604020202020204" pitchFamily="34" charset="0"/>
              </a:rPr>
              <a:t>SP32 sends commands (</a:t>
            </a:r>
            <a:r>
              <a:rPr kumimoji="0" lang="en-US" altLang="en-US" sz="2800" i="0" u="none" strike="noStrike" cap="none" normalizeH="0" baseline="0" dirty="0">
                <a:ln>
                  <a:noFill/>
                </a:ln>
                <a:solidFill>
                  <a:schemeClr val="tx1"/>
                </a:solidFill>
                <a:effectLst/>
                <a:latin typeface="Arial Unicode MS"/>
              </a:rPr>
              <a:t>F</a:t>
            </a:r>
            <a:r>
              <a:rPr kumimoji="0" lang="en-US" altLang="en-US" sz="2000" i="0" u="none" strike="noStrike" cap="none" normalizeH="0" baseline="0" dirty="0">
                <a:ln>
                  <a:noFill/>
                </a:ln>
                <a:solidFill>
                  <a:schemeClr val="tx1"/>
                </a:solidFill>
                <a:effectLst/>
              </a:rPr>
              <a:t>, </a:t>
            </a:r>
            <a:r>
              <a:rPr kumimoji="0" lang="en-US" altLang="en-US" sz="2800" i="0" u="none" strike="noStrike" cap="none" normalizeH="0" baseline="0" dirty="0">
                <a:ln>
                  <a:noFill/>
                </a:ln>
                <a:solidFill>
                  <a:schemeClr val="tx1"/>
                </a:solidFill>
                <a:effectLst/>
                <a:latin typeface="Arial Unicode MS"/>
              </a:rPr>
              <a:t>B</a:t>
            </a:r>
            <a:r>
              <a:rPr kumimoji="0" lang="en-US" altLang="en-US" sz="2000" i="0" u="none" strike="noStrike" cap="none" normalizeH="0" baseline="0" dirty="0">
                <a:ln>
                  <a:noFill/>
                </a:ln>
                <a:solidFill>
                  <a:schemeClr val="tx1"/>
                </a:solidFill>
                <a:effectLst/>
              </a:rPr>
              <a:t>, </a:t>
            </a:r>
            <a:r>
              <a:rPr kumimoji="0" lang="en-US" altLang="en-US" sz="2800" i="0" u="none" strike="noStrike" cap="none" normalizeH="0" baseline="0" dirty="0">
                <a:ln>
                  <a:noFill/>
                </a:ln>
                <a:solidFill>
                  <a:schemeClr val="tx1"/>
                </a:solidFill>
                <a:effectLst/>
                <a:latin typeface="Arial Unicode MS"/>
              </a:rPr>
              <a:t>L</a:t>
            </a:r>
            <a:r>
              <a:rPr kumimoji="0" lang="en-US" altLang="en-US" sz="2000" i="0" u="none" strike="noStrike" cap="none" normalizeH="0" baseline="0" dirty="0">
                <a:ln>
                  <a:noFill/>
                </a:ln>
                <a:solidFill>
                  <a:schemeClr val="tx1"/>
                </a:solidFill>
                <a:effectLst/>
              </a:rPr>
              <a:t>, </a:t>
            </a:r>
            <a:r>
              <a:rPr kumimoji="0" lang="en-US" altLang="en-US" sz="2800" i="0" u="none" strike="noStrike" cap="none" normalizeH="0" baseline="0" dirty="0">
                <a:ln>
                  <a:noFill/>
                </a:ln>
                <a:solidFill>
                  <a:schemeClr val="tx1"/>
                </a:solidFill>
                <a:effectLst/>
                <a:latin typeface="Arial Unicode MS"/>
              </a:rPr>
              <a:t>R</a:t>
            </a:r>
            <a:r>
              <a:rPr kumimoji="0" lang="en-US" altLang="en-US" sz="2000" i="0" u="none" strike="noStrike" cap="none" normalizeH="0" baseline="0" dirty="0">
                <a:ln>
                  <a:noFill/>
                </a:ln>
                <a:solidFill>
                  <a:schemeClr val="tx1"/>
                </a:solidFill>
                <a:effectLst/>
              </a:rPr>
              <a:t>, </a:t>
            </a:r>
            <a:r>
              <a:rPr kumimoji="0" lang="en-US" altLang="en-US" sz="2800" i="0" u="none" strike="noStrike" cap="none" normalizeH="0" baseline="0" dirty="0">
                <a:ln>
                  <a:noFill/>
                </a:ln>
                <a:solidFill>
                  <a:schemeClr val="tx1"/>
                </a:solidFill>
                <a:effectLst/>
                <a:latin typeface="Arial Unicode MS"/>
              </a:rPr>
              <a:t>S</a:t>
            </a:r>
            <a:r>
              <a:rPr kumimoji="0" lang="en-US" altLang="en-US" sz="2000" i="0" u="none" strike="noStrike" cap="none" normalizeH="0" baseline="0" dirty="0">
                <a:ln>
                  <a:noFill/>
                </a:ln>
                <a:solidFill>
                  <a:schemeClr val="tx1"/>
                </a:solidFill>
                <a:effectLst/>
              </a:rPr>
              <a:t>) via </a:t>
            </a:r>
            <a:r>
              <a:rPr kumimoji="0" lang="en-US" altLang="en-US" sz="3200" i="0" u="none" strike="noStrike" cap="none" normalizeH="0" baseline="0" dirty="0">
                <a:ln>
                  <a:noFill/>
                </a:ln>
                <a:solidFill>
                  <a:schemeClr val="tx1"/>
                </a:solidFill>
                <a:effectLst/>
                <a:latin typeface="Arial" panose="020B0604020202020204" pitchFamily="34" charset="0"/>
              </a:rPr>
              <a:t>NRF24L01.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i="0" u="none" strike="noStrike" cap="none" normalizeH="0" baseline="0" dirty="0">
                <a:ln>
                  <a:noFill/>
                </a:ln>
                <a:solidFill>
                  <a:schemeClr val="tx1"/>
                </a:solidFill>
                <a:effectLst/>
                <a:latin typeface="Arial" panose="020B0604020202020204" pitchFamily="34" charset="0"/>
              </a:rPr>
              <a:t>Arduino UNO receives the signal via NRF24L01.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i="0" u="none" strike="noStrike" cap="none" normalizeH="0" baseline="0" dirty="0">
                <a:ln>
                  <a:noFill/>
                </a:ln>
                <a:solidFill>
                  <a:schemeClr val="tx1"/>
                </a:solidFill>
                <a:effectLst/>
                <a:latin typeface="Arial" panose="020B0604020202020204" pitchFamily="34" charset="0"/>
              </a:rPr>
              <a:t>Motor Control &amp; Vehicle Movement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i="0" u="none" strike="noStrike" cap="none" normalizeH="0" baseline="0" dirty="0">
                <a:ln>
                  <a:noFill/>
                </a:ln>
                <a:solidFill>
                  <a:schemeClr val="tx1"/>
                </a:solidFill>
                <a:effectLst/>
                <a:latin typeface="Arial" panose="020B0604020202020204" pitchFamily="34" charset="0"/>
              </a:rPr>
              <a:t>Arduino UNO activates TB6612FNG motor driver.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i="0" u="none" strike="noStrike" cap="none" normalizeH="0" baseline="0" dirty="0">
                <a:ln>
                  <a:noFill/>
                </a:ln>
                <a:solidFill>
                  <a:schemeClr val="tx1"/>
                </a:solidFill>
                <a:effectLst/>
                <a:latin typeface="Arial" panose="020B0604020202020204" pitchFamily="34" charset="0"/>
              </a:rPr>
              <a:t>The vehicle moves in the required direction.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6946062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2659</TotalTime>
  <Words>1730</Words>
  <Application>Microsoft Office PowerPoint</Application>
  <PresentationFormat>Widescreen</PresentationFormat>
  <Paragraphs>363</Paragraphs>
  <Slides>20</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Aharoni</vt:lpstr>
      <vt:lpstr>Poppins SemiBold</vt:lpstr>
      <vt:lpstr>Arial Unicode MS</vt:lpstr>
      <vt:lpstr>Arial</vt:lpstr>
      <vt:lpstr>Open Sans</vt:lpstr>
      <vt:lpstr>Verdana</vt:lpstr>
      <vt:lpstr>Montserrat Medium</vt:lpstr>
      <vt:lpstr>Montserrat</vt:lpstr>
      <vt:lpstr>Calibri</vt:lpstr>
      <vt:lpstr>Plus Jakarta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GITAM</dc:creator>
  <cp:lastModifiedBy>Rakesh K</cp:lastModifiedBy>
  <cp:revision>29</cp:revision>
  <dcterms:created xsi:type="dcterms:W3CDTF">2022-05-23T07:15:42Z</dcterms:created>
  <dcterms:modified xsi:type="dcterms:W3CDTF">2025-03-19T08:38:27Z</dcterms:modified>
</cp:coreProperties>
</file>